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2" r:id="rId2"/>
    <p:sldId id="277" r:id="rId3"/>
    <p:sldId id="300" r:id="rId4"/>
    <p:sldId id="292" r:id="rId5"/>
    <p:sldId id="303" r:id="rId6"/>
    <p:sldId id="293" r:id="rId7"/>
    <p:sldId id="318" r:id="rId8"/>
    <p:sldId id="294" r:id="rId9"/>
    <p:sldId id="319" r:id="rId10"/>
    <p:sldId id="320" r:id="rId11"/>
    <p:sldId id="296" r:id="rId12"/>
    <p:sldId id="321" r:id="rId13"/>
    <p:sldId id="298" r:id="rId14"/>
    <p:sldId id="315" r:id="rId15"/>
    <p:sldId id="297" r:id="rId16"/>
    <p:sldId id="322" r:id="rId17"/>
    <p:sldId id="304" r:id="rId18"/>
    <p:sldId id="323" r:id="rId19"/>
    <p:sldId id="447" r:id="rId20"/>
    <p:sldId id="473" r:id="rId21"/>
    <p:sldId id="496" r:id="rId22"/>
    <p:sldId id="49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3949" autoAdjust="0"/>
  </p:normalViewPr>
  <p:slideViewPr>
    <p:cSldViewPr snapToGrid="0">
      <p:cViewPr varScale="1">
        <p:scale>
          <a:sx n="63" d="100"/>
          <a:sy n="63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FC1EA-9FF3-4236-926E-5E493DC2B56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B7916-5B35-4799-B2EF-E40AF8250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3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D8024-7873-43F3-B3F4-5C2AF4412E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9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3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5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8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5"/>
            <a:ext cx="12175928" cy="68435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41181"/>
            <a:ext cx="8373" cy="3185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53345" y="6680383"/>
            <a:ext cx="222583" cy="197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21596" y="2299405"/>
            <a:ext cx="554331" cy="209966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4" y="2610405"/>
            <a:ext cx="929945" cy="128375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422629"/>
            <a:ext cx="411733" cy="112308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58640" y="1040251"/>
            <a:ext cx="412485" cy="5023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21596" y="735022"/>
            <a:ext cx="554331" cy="202966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1733" y="2042913"/>
            <a:ext cx="556199" cy="72958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30566" y="838485"/>
            <a:ext cx="624239" cy="25154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6777" y="1819530"/>
            <a:ext cx="181156" cy="50175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30004" y="715720"/>
            <a:ext cx="3700560" cy="37430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" y="1132021"/>
            <a:ext cx="786775" cy="147838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" y="344"/>
            <a:ext cx="1530415" cy="28281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" y="283164"/>
            <a:ext cx="2259704" cy="175974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97629" y="426717"/>
            <a:ext cx="1973496" cy="66376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156322" y="4390503"/>
            <a:ext cx="19605" cy="4293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4935963"/>
            <a:ext cx="6012147" cy="191945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814715" y="345"/>
            <a:ext cx="361213" cy="89773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430566" y="506157"/>
            <a:ext cx="367063" cy="403015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69459" y="344"/>
            <a:ext cx="2095547" cy="28281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259706" y="283165"/>
            <a:ext cx="3170860" cy="78344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12162" y="344"/>
            <a:ext cx="2598381" cy="28281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30415" y="283164"/>
            <a:ext cx="1539044" cy="43255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03105" y="344"/>
            <a:ext cx="2968019" cy="83813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165006" y="283164"/>
            <a:ext cx="265559" cy="22299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678879" y="3187467"/>
            <a:ext cx="477443" cy="138057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71126" y="1023390"/>
            <a:ext cx="1223021" cy="67095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716068" y="260235"/>
            <a:ext cx="2098645" cy="124044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739202" y="5008782"/>
            <a:ext cx="436725" cy="1835111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771126" y="254373"/>
            <a:ext cx="2085324" cy="83611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739202" y="4399070"/>
            <a:ext cx="436725" cy="426981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739202" y="4775714"/>
            <a:ext cx="436725" cy="60048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672128" y="345"/>
            <a:ext cx="2466273" cy="734675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771126" y="344"/>
            <a:ext cx="1944941" cy="4263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31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6565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6565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83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2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1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7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2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6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3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8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9782-F2E0-43DA-A45F-3C5AE27C138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8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9224" y="4923826"/>
            <a:ext cx="6070600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z="14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Татьяна Александровна, </a:t>
            </a:r>
            <a:r>
              <a:rPr lang="ru-RU" sz="14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sz="14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algn="ctr" defTabSz="1219170"/>
            <a:r>
              <a:rPr lang="ru-RU" sz="14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ФГБНУ «ИКП»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0992" y="2633841"/>
            <a:ext cx="8128000" cy="17340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/>
            <a:r>
              <a:rPr lang="ru-RU" sz="26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общего образования обучающихся с ОВЗ, с инвалидностью в соответствии с обновлением программно-методического обеспечения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08782" y="4377940"/>
            <a:ext cx="90786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825" y="1141253"/>
            <a:ext cx="736953" cy="686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311" y="1129117"/>
            <a:ext cx="1625603" cy="6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5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6" y="262395"/>
            <a:ext cx="101822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основная общеобразовательная программа образования обучающихся с умственной отсталостью (интеллектуальными нарушениями), варианты 1 и 2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077" y="2409054"/>
            <a:ext cx="11731624" cy="29653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2667" b="1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ФАООП УО отражает требования действующих НПА, но также учитывает существующую практику образования обучающихся с УО, сложившуюся в результате использования ПАООП УО (ИН), и необходимость обеспечения преемственности при переходе на обучение по ФГОС УО школьников с нарушениями слуха, зрения, опорно-двигательного аппарата и РАС в сочетании с умственной отсталостью, обучавшихся в начальной школе по ФГОС НОО ОВЗ.</a:t>
            </a:r>
            <a:endParaRPr lang="ru-RU" sz="2667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03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7" y="86700"/>
            <a:ext cx="100425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образовательная программа начального общего образования для обучающихся с ограниченными возможностями здоровья (ФАОП НОО)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077" y="1312709"/>
            <a:ext cx="11972924" cy="56535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СТРУКТУРА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ОБЩИЙ РАЗДЕЛ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глухих обучающихся,  вар. 1.1-1.4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слабослышащих и позднооглохших обучающихся, вар. 2.1-2.3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слепых обучающихся, вар. 3.1-3.4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слабовидящих обучающихся, вар. 4.1-4.3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обучающихся с тяжелыми нарушениями речи, вар. 5.1. и 5.2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обучающихся с НОДА,  вар. 6.1- 6.4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 обучающихся с ЗПР вар. 7.1 и 7.2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 обучающихся с РАС вар. 8.1 и 8.4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ФЕДЕРАЛЬНАЯ РАБОЧАЯ ПРОГРАММА ВОСПИТАНИЯ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ФЕДЕРАЛЬНЫЙ КАЛЕНДАРНЫЙ ПЛАН ВОСПИТАТЕЛЬНОЙ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19231" y="914400"/>
            <a:ext cx="136956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/>
            <a:endParaRPr lang="ru-RU" sz="2133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31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7" y="86700"/>
            <a:ext cx="100425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образовательная программа начального общего образования для обучающихся с ограниченными возможностями здоровья (ФАОП НОО)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077" y="1312709"/>
            <a:ext cx="11972924" cy="56535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СТРУКТУРА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ОБЩИЙ РАЗДЕЛ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глухих обучающихся,  вар. 1.1-1.4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слабослышащих и позднооглохших обучающихся, вар. 2.1-2.3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слепых обучающихся, вар. 3.1-3.4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слабовидящих обучающихся, вар. 4.1-4.3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обучающихся с тяжелыми нарушениями речи, вар. 5.1. и 5.2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обучающихся с НОДА,  вар. 6.1- 6.4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 обучающихся с ЗПР вар. 7.1 и 7.2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 обучающихся с РАС вар. 8.1 и 8.4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ФЕДЕРАЛЬНАЯ РАБОЧАЯ ПРОГРАММА ВОСПИТАНИЯ</a:t>
            </a:r>
          </a:p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ФЕДЕРАЛЬНЫЙ КАЛЕНДАРНЫЙ ПЛАН ВОСПИТАТЕЛЬНОЙ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29601" y="866401"/>
            <a:ext cx="375919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867" b="1" dirty="0">
                <a:solidFill>
                  <a:srgbClr val="FF0000"/>
                </a:solidFill>
                <a:latin typeface="Calibri"/>
              </a:rPr>
              <a:t>ПРИКАЗ МИНПРОСА </a:t>
            </a:r>
            <a:r>
              <a:rPr lang="ru-RU" sz="1867" b="1" dirty="0" err="1">
                <a:solidFill>
                  <a:srgbClr val="FF0000"/>
                </a:solidFill>
                <a:latin typeface="Calibri"/>
              </a:rPr>
              <a:t>Рф</a:t>
            </a:r>
            <a:endParaRPr lang="ru-RU" sz="1867" b="1" dirty="0">
              <a:solidFill>
                <a:srgbClr val="FF0000"/>
              </a:solidFill>
              <a:latin typeface="Calibri"/>
            </a:endParaRPr>
          </a:p>
          <a:p>
            <a:pPr defTabSz="1219170"/>
            <a:r>
              <a:rPr lang="ru-RU" sz="1867" b="1" dirty="0">
                <a:solidFill>
                  <a:srgbClr val="FF0000"/>
                </a:solidFill>
                <a:latin typeface="Calibri"/>
              </a:rPr>
              <a:t>ОТ 24.11.2022 ГОДА №1023</a:t>
            </a:r>
          </a:p>
        </p:txBody>
      </p:sp>
    </p:spTree>
    <p:extLst>
      <p:ext uri="{BB962C8B-B14F-4D97-AF65-F5344CB8AC3E}">
        <p14:creationId xmlns:p14="http://schemas.microsoft.com/office/powerpoint/2010/main" val="191715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6" y="262395"/>
            <a:ext cx="101822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образовательная программа начального общего образования для обучающихся с ограниченными возможностями здоровья (ФАОП НОО)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351" y="1493501"/>
            <a:ext cx="11972924" cy="46070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Каждый вариант ФАОП НОО включает:</a:t>
            </a:r>
          </a:p>
          <a:p>
            <a:pPr algn="just" defTabSz="1219170">
              <a:spcAft>
                <a:spcPts val="8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Целевой раздел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: пояснительная записка; планируемые результаты освоения ФАОП; система оценки достижения планируемых результатов.</a:t>
            </a:r>
          </a:p>
          <a:p>
            <a:pPr algn="just" defTabSz="1219170">
              <a:spcAft>
                <a:spcPts val="8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Содержательный раздел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: федеральные рабочие программы учебных предметов , коррекционных курсов; программа формирования универсальных учебных действий (в вар. 1.1.- 8.1. и 1.2.- 8.2.); программа коррекционной работы.</a:t>
            </a:r>
          </a:p>
          <a:p>
            <a:pPr algn="just" defTabSz="1219170">
              <a:spcAft>
                <a:spcPts val="8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Организационный раздел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: федеральный учебный план; федеральный календарный учебный график.</a:t>
            </a:r>
          </a:p>
          <a:p>
            <a:pPr algn="just" defTabSz="1219170">
              <a:spcAft>
                <a:spcPts val="8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Федеральная рабочая программа воспитания и Федеральный календарный план воспитательной работы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общие для всех вариантов.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44128" y="1292352"/>
            <a:ext cx="3154173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МИНПРОСА </a:t>
            </a:r>
            <a:r>
              <a:rPr kumimoji="0" lang="ru-RU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</a:t>
            </a:r>
            <a:endParaRPr kumimoji="0" lang="ru-RU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24.11.2022 ГОДА №1023</a:t>
            </a:r>
          </a:p>
        </p:txBody>
      </p:sp>
    </p:spTree>
    <p:extLst>
      <p:ext uri="{BB962C8B-B14F-4D97-AF65-F5344CB8AC3E}">
        <p14:creationId xmlns:p14="http://schemas.microsoft.com/office/powerpoint/2010/main" val="103195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98099" y="3292732"/>
            <a:ext cx="137159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/>
            <a:r>
              <a:rPr lang="ru-RU" sz="2133" b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8" name="Google Shape;252;p24"/>
          <p:cNvSpPr txBox="1">
            <a:spLocks/>
          </p:cNvSpPr>
          <p:nvPr/>
        </p:nvSpPr>
        <p:spPr>
          <a:xfrm>
            <a:off x="539495" y="351933"/>
            <a:ext cx="9658604" cy="107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9">
              <a:buClr>
                <a:srgbClr val="2E75B5"/>
              </a:buClr>
              <a:buSzPct val="100000"/>
            </a:pPr>
            <a:r>
              <a:rPr lang="ru-RU" sz="2667" b="1" dirty="0">
                <a:solidFill>
                  <a:srgbClr val="8B3C67"/>
                </a:solidFill>
                <a:ea typeface="+mn-ea"/>
              </a:rPr>
              <a:t>Федеральный закон от 24.09.2022 N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7541" y="1726257"/>
            <a:ext cx="1083259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При реализации обязательной части образовательной программы предусмотрено непосредственное применение федеральных рабочих по учебным предметам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63279" y="3810619"/>
            <a:ext cx="6096000" cy="2061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2133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При разработке разделов, которые отсутствуют в ФАОП, можно использовать разработанные ранее примерные программно-методические материалы в части, не противоречащей ФАОП  и другим нормативным документам.</a:t>
            </a:r>
            <a:endParaRPr lang="ru-RU" sz="2133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3321" y="3218879"/>
            <a:ext cx="651617" cy="376144"/>
          </a:xfrm>
          <a:prstGeom prst="rect">
            <a:avLst/>
          </a:prstGeom>
          <a:solidFill>
            <a:schemeClr val="bg1"/>
          </a:solidFill>
        </p:spPr>
        <p:txBody>
          <a:bodyPr wrap="none" lIns="82945" tIns="41473" rIns="82945" bIns="41473">
            <a:spAutoFit/>
          </a:bodyPr>
          <a:lstStyle/>
          <a:p>
            <a:pPr defTabSz="1219099"/>
            <a:r>
              <a:rPr lang="ru-RU" sz="19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НОО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038038" y="3810619"/>
            <a:ext cx="480041" cy="57606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 defTabSz="1219099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2737" y="4418553"/>
            <a:ext cx="3420773" cy="1191752"/>
          </a:xfrm>
          <a:prstGeom prst="rect">
            <a:avLst/>
          </a:prstGeom>
          <a:solidFill>
            <a:schemeClr val="bg1"/>
          </a:solidFill>
        </p:spPr>
        <p:txBody>
          <a:bodyPr wrap="none" lIns="82945" tIns="41473" rIns="82945" bIns="41473">
            <a:spAutoFit/>
          </a:bodyPr>
          <a:lstStyle/>
          <a:p>
            <a:pPr defTabSz="1219099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- РУССКИЙ ЯЗЫК</a:t>
            </a:r>
          </a:p>
          <a:p>
            <a:pPr defTabSz="1219099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- ЛИТЕРАТУРНОЕ ЧТЕНИЕ</a:t>
            </a:r>
          </a:p>
          <a:p>
            <a:pPr defTabSz="1219099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- ОКРУЖАЮЩИЙ МИР</a:t>
            </a:r>
          </a:p>
        </p:txBody>
      </p:sp>
    </p:spTree>
    <p:extLst>
      <p:ext uri="{BB962C8B-B14F-4D97-AF65-F5344CB8AC3E}">
        <p14:creationId xmlns:p14="http://schemas.microsoft.com/office/powerpoint/2010/main" val="278337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6" y="262395"/>
            <a:ext cx="101822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образовательная программа начального общего образования для обучающихся с ограниченными возможностями здоровья (ФАОП НОО)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065" y="1966361"/>
            <a:ext cx="11806236" cy="29241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spcAft>
                <a:spcPts val="16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НОО для обучающихся </a:t>
            </a:r>
          </a:p>
          <a:p>
            <a:pPr defTabSz="1219170">
              <a:spcAft>
                <a:spcPts val="16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Программа структурно и содержательно приближена к ФОП НОО (</a:t>
            </a:r>
            <a:r>
              <a:rPr lang="ru-RU" sz="24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например, задачи, принципы реализации ФАОП, наименование предметных областей в вар. 1 и 2, Федеральный календарный  учебный график = ФОП НОО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)</a:t>
            </a:r>
          </a:p>
          <a:p>
            <a:pPr defTabSz="1219170">
              <a:spcAft>
                <a:spcPts val="16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Предметное содержание и ПКР не претерпели значимых изменений, учебные планы вар. 3  и 4 приведены в соответствие с требованиями действующих НПА.</a:t>
            </a:r>
          </a:p>
        </p:txBody>
      </p:sp>
    </p:spTree>
    <p:extLst>
      <p:ext uri="{BB962C8B-B14F-4D97-AF65-F5344CB8AC3E}">
        <p14:creationId xmlns:p14="http://schemas.microsoft.com/office/powerpoint/2010/main" val="103320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6" y="262395"/>
            <a:ext cx="101822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образовательная программа основного общего образования для обучающихся с ограниченными возможностями здоровья (ФАОП ООО)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353" y="1481955"/>
            <a:ext cx="11972924" cy="54279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СТРУКТУРА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ОБЩИЕ ПОЛОЖЕНИЯ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ООО для обучающихся с нарушениями слуха (вар. 1.1., 1.2., 2.2.1., 2.2.2.);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ООО для слепых обучающихся (вар. 3.1., 3.2.);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ООО для слабовидящих обучающихся (вар. 4.1., 4.2.);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ООО для обучающихся с ТНР (вар. 5.1., 5.2.);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ООО для обучающихся с НОДА (вар. 6.1., 6.2. );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ООО для обучающихся с ЗПР (вар. 7).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ФАОП ООО для обучающихся с РАС (вар. 8.1., 8.2.).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ПРИЛОЖЕНИЯ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Приложение 1. Программа формирования УУД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Приложение 2 . Федеральная рабочая программа воспитания</a:t>
            </a:r>
          </a:p>
          <a:p>
            <a:pPr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Приложения 3 – 16. Программы коррекционной работы по вариантам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7552" y="1170432"/>
            <a:ext cx="3051048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МИНПРОСА </a:t>
            </a:r>
            <a:r>
              <a:rPr kumimoji="0" lang="ru-RU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</a:t>
            </a:r>
            <a:endParaRPr kumimoji="0" lang="ru-RU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24.11.2022 ГОДА №1025</a:t>
            </a:r>
          </a:p>
        </p:txBody>
      </p:sp>
    </p:spTree>
    <p:extLst>
      <p:ext uri="{BB962C8B-B14F-4D97-AF65-F5344CB8AC3E}">
        <p14:creationId xmlns:p14="http://schemas.microsoft.com/office/powerpoint/2010/main" val="337116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6" y="262395"/>
            <a:ext cx="101822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образовательная программа основного общего образования для обучающихся с ограниченными возможностями здоровья (ФАОП ООО)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351" y="1493501"/>
            <a:ext cx="11972924" cy="50174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Каждый вариант ФАОП ООО включает :</a:t>
            </a:r>
          </a:p>
          <a:p>
            <a:pPr algn="just" defTabSz="1219170">
              <a:spcAft>
                <a:spcPts val="8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Целевой раздел 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включает: пояснительную записку; планируемые результаты освоения ФАОП; систему оценки достижения планируемых результатов освоения ФАОП ООО.</a:t>
            </a:r>
          </a:p>
          <a:p>
            <a:pPr algn="just" defTabSz="1219170">
              <a:spcAft>
                <a:spcPts val="8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Содержательный раздел 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включает: федеральные рабочие программы учебных предметов.</a:t>
            </a:r>
          </a:p>
          <a:p>
            <a:pPr algn="just" defTabSz="1219170">
              <a:spcAft>
                <a:spcPts val="800"/>
              </a:spcAft>
            </a:pPr>
            <a:r>
              <a:rPr lang="ru-RU" sz="2667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Программа формирования УУД, федеральная рабочая программа воспитания и ПКР вынесены в приложение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</a:t>
            </a:r>
          </a:p>
          <a:p>
            <a:pPr algn="just" defTabSz="1219170">
              <a:spcAft>
                <a:spcPts val="800"/>
              </a:spcAft>
            </a:pPr>
            <a:r>
              <a:rPr lang="ru-RU" sz="2667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Организационный раздел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включает: федеральный учебный план; федеральный календарный учебный график; план внеурочной деятельности; федеральный календарный план воспитательной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31936" y="1243584"/>
            <a:ext cx="3026664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МИНПРОСА </a:t>
            </a:r>
            <a:r>
              <a:rPr kumimoji="0" lang="ru-RU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</a:t>
            </a:r>
            <a:endParaRPr kumimoji="0" lang="ru-RU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24.11.2022 ГОДА №1025</a:t>
            </a:r>
          </a:p>
        </p:txBody>
      </p:sp>
    </p:spTree>
    <p:extLst>
      <p:ext uri="{BB962C8B-B14F-4D97-AF65-F5344CB8AC3E}">
        <p14:creationId xmlns:p14="http://schemas.microsoft.com/office/powerpoint/2010/main" val="339546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8278368" y="2915951"/>
            <a:ext cx="3519932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МИНПРОСВЕЩЕНИЯ </a:t>
            </a:r>
            <a:r>
              <a:rPr kumimoji="0" lang="ru-RU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</a:t>
            </a:r>
            <a:endParaRPr kumimoji="0" lang="ru-RU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24.11.2022 ГОДА №1025</a:t>
            </a:r>
          </a:p>
        </p:txBody>
      </p:sp>
      <p:sp>
        <p:nvSpPr>
          <p:cNvPr id="8" name="Google Shape;252;p24"/>
          <p:cNvSpPr txBox="1">
            <a:spLocks/>
          </p:cNvSpPr>
          <p:nvPr/>
        </p:nvSpPr>
        <p:spPr>
          <a:xfrm>
            <a:off x="539495" y="351933"/>
            <a:ext cx="9658604" cy="107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099">
              <a:buClr>
                <a:srgbClr val="2E75B5"/>
              </a:buClr>
              <a:buSzPct val="100000"/>
            </a:pPr>
            <a:r>
              <a:rPr lang="ru-RU" sz="2667" b="1" dirty="0">
                <a:solidFill>
                  <a:srgbClr val="8B3C67"/>
                </a:solidFill>
                <a:ea typeface="+mn-ea"/>
              </a:rPr>
              <a:t>Федеральный закон от 24.09.2022 N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7541" y="1726257"/>
            <a:ext cx="1083259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При реализации обязательной части образовательной программы предусмотрено непосредственное применение федеральных рабочих по учебным предметам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63279" y="3810619"/>
            <a:ext cx="6096000" cy="2061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2133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При разработке разделов, которые отсутствуют в ФАОП, можно использовать разработанные ранее примерные программно-методические материалы в части, не противоречащей ФАОП  и другим нормативным документам.</a:t>
            </a:r>
            <a:endParaRPr lang="ru-RU" sz="2133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3321" y="3218879"/>
            <a:ext cx="792681" cy="453088"/>
          </a:xfrm>
          <a:prstGeom prst="rect">
            <a:avLst/>
          </a:prstGeom>
          <a:solidFill>
            <a:schemeClr val="bg1"/>
          </a:solidFill>
        </p:spPr>
        <p:txBody>
          <a:bodyPr wrap="none" lIns="82945" tIns="41473" rIns="82945" bIns="41473">
            <a:spAutoFit/>
          </a:bodyPr>
          <a:lstStyle/>
          <a:p>
            <a:pPr defTabSz="1219099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ООО</a:t>
            </a:r>
            <a:endParaRPr lang="ru-RU" sz="1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38038" y="3810619"/>
            <a:ext cx="480041" cy="57606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 defTabSz="1219099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2738" y="4418553"/>
            <a:ext cx="2855425" cy="2299747"/>
          </a:xfrm>
          <a:prstGeom prst="rect">
            <a:avLst/>
          </a:prstGeom>
          <a:solidFill>
            <a:schemeClr val="bg1"/>
          </a:solidFill>
        </p:spPr>
        <p:txBody>
          <a:bodyPr wrap="none" lIns="82945" tIns="41473" rIns="82945" bIns="41473">
            <a:spAutoFit/>
          </a:bodyPr>
          <a:lstStyle/>
          <a:p>
            <a:pPr defTabSz="1219099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- РУССКИЙ ЯЗЫК</a:t>
            </a:r>
          </a:p>
          <a:p>
            <a:pPr defTabSz="1219099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- ИСТОРИЯ</a:t>
            </a:r>
          </a:p>
          <a:p>
            <a:pPr defTabSz="1219099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- ГЕОГРАФИЯ</a:t>
            </a:r>
          </a:p>
          <a:p>
            <a:pPr defTabSz="1219099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- ЛИТЕРАТУРА</a:t>
            </a:r>
          </a:p>
          <a:p>
            <a:pPr defTabSz="1219099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- ОБЩЕСТВОЗНАНИЕ</a:t>
            </a:r>
          </a:p>
          <a:p>
            <a:pPr defTabSz="1219099"/>
            <a:r>
              <a:rPr lang="ru-RU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- ОБЖ</a:t>
            </a:r>
          </a:p>
        </p:txBody>
      </p:sp>
    </p:spTree>
    <p:extLst>
      <p:ext uri="{BB962C8B-B14F-4D97-AF65-F5344CB8AC3E}">
        <p14:creationId xmlns:p14="http://schemas.microsoft.com/office/powerpoint/2010/main" val="2286956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6836B-8E7D-8C14-D8D6-4F2A49A067ED}"/>
              </a:ext>
            </a:extLst>
          </p:cNvPr>
          <p:cNvSpPr txBox="1"/>
          <p:nvPr/>
        </p:nvSpPr>
        <p:spPr>
          <a:xfrm>
            <a:off x="288413" y="324404"/>
            <a:ext cx="8544840" cy="50276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ru-RU" sz="2667" b="1" dirty="0">
                <a:solidFill>
                  <a:srgbClr val="903D6D"/>
                </a:solidFill>
                <a:latin typeface="Calibri"/>
                <a:cs typeface="Times New Roman" panose="02020603050405020304" pitchFamily="18" charset="0"/>
              </a:rPr>
              <a:t>Учебники и учебные пособия (разработаны в 2022 году)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990C2-0A6D-E81D-094E-E7F9BBB7D1AE}"/>
              </a:ext>
            </a:extLst>
          </p:cNvPr>
          <p:cNvSpPr txBox="1"/>
          <p:nvPr/>
        </p:nvSpPr>
        <p:spPr>
          <a:xfrm>
            <a:off x="288414" y="937772"/>
            <a:ext cx="11615173" cy="5730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 «Окружающий мир» для обучающихся с ТНР, 1 дополнительный - 1 класс ;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«Литературное чтение» для обучающихся с ТНР, 2-3 класс;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«Окружающий мир» для обучающихся с ЗПР </a:t>
            </a:r>
            <a:r>
              <a:rPr lang="ru-RU" sz="2133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дополнительный - 1 класс ; </a:t>
            </a: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«Русский язык» и учебное пособие «Развитие речи» для обучающихся с нарушениями слуха, 5 класс (уровень ООО); 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«Развитие речи» для обучающихся с РАС, 1 класс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«Решение текстовых задач» для обучающихся с РАС, 1 класс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«Математические представления» для обучающихся с интеллектуальными нарушениями, 1-4 класс;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«Предметно-практические действия» для обучающихся с интеллектуальными нарушениями, 1-4 класс; 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учебники «Информатика» для слепых обучающихся, 1- 4 классы; 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«Английский язык» для слепых обучающихся, 6 класс; 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«Изобразительное искусство (</a:t>
            </a:r>
            <a:r>
              <a:rPr lang="ru-RU" sz="2133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тифлографика</a:t>
            </a: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 для слепых обучающихся, 6 класс; 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1219170">
              <a:lnSpc>
                <a:spcPct val="115000"/>
              </a:lnSpc>
              <a:spcAft>
                <a:spcPts val="1333"/>
              </a:spcAft>
              <a:buFont typeface="Symbol" pitchFamily="2" charset="2"/>
              <a:buChar char=""/>
            </a:pPr>
            <a:r>
              <a:rPr lang="ru-RU" sz="21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«География» для слепых обучающихся, 6 класс</a:t>
            </a:r>
            <a:endParaRPr lang="ru-RU" sz="1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9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357" y="1552668"/>
            <a:ext cx="11103427" cy="855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ru-RU" sz="1051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8661" y="700552"/>
            <a:ext cx="8228865" cy="690193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ФГОС ДО 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sym typeface="Symbol"/>
              </a:rPr>
              <a:t> ФАОП ДО</a:t>
            </a:r>
            <a:endParaRPr lang="ru-RU" sz="24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11" idx="0"/>
          </p:cNvCxnSpPr>
          <p:nvPr/>
        </p:nvCxnSpPr>
        <p:spPr>
          <a:xfrm flipH="1">
            <a:off x="5147635" y="1390744"/>
            <a:ext cx="2085459" cy="124221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33120" y="1514965"/>
            <a:ext cx="4029033" cy="1185385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ФГОС НОО ОВЗ 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sym typeface="Symbol"/>
              </a:rPr>
              <a:t> ФАОП НОО ОВЗ (8 программ, 2-4 варианта в каждой)</a:t>
            </a:r>
            <a:endParaRPr lang="ru-RU" sz="24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878" y="1988419"/>
            <a:ext cx="2510935" cy="524540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867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Начальное общее образование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0799" y="3176972"/>
            <a:ext cx="2707200" cy="936105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867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Основное общее образование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5358" y="4781923"/>
            <a:ext cx="2707201" cy="926880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867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Среднее общее  образование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38086" y="3289005"/>
            <a:ext cx="1" cy="463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422065" y="3289008"/>
            <a:ext cx="0" cy="463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230795" y="2914702"/>
            <a:ext cx="3927140" cy="1439585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ФГОС ООО 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sym typeface="Symbol"/>
              </a:rPr>
              <a:t> ФАОП ООО</a:t>
            </a:r>
            <a:endParaRPr lang="ru-RU" sz="2400" b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(8 программ, 1-2 варианта каждая)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57314" y="3096568"/>
            <a:ext cx="3902397" cy="1439587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ФГОС УО (ИН) 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sym typeface="Symbol"/>
              </a:rPr>
              <a:t> 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ФАООП УО (ИН), 2 , 3 этапы</a:t>
            </a:r>
          </a:p>
          <a:p>
            <a:pPr algn="ctr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 2 варианта для каждой нозологической группы</a:t>
            </a:r>
          </a:p>
        </p:txBody>
      </p:sp>
      <p:cxnSp>
        <p:nvCxnSpPr>
          <p:cNvPr id="20" name="Прямая со стрелкой 19"/>
          <p:cNvCxnSpPr>
            <a:endCxn id="22" idx="0"/>
          </p:cNvCxnSpPr>
          <p:nvPr/>
        </p:nvCxnSpPr>
        <p:spPr>
          <a:xfrm>
            <a:off x="4187427" y="4293096"/>
            <a:ext cx="0" cy="284227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9" idx="2"/>
          </p:cNvCxnSpPr>
          <p:nvPr/>
        </p:nvCxnSpPr>
        <p:spPr>
          <a:xfrm>
            <a:off x="9408512" y="4536156"/>
            <a:ext cx="31069" cy="446937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05644" y="4577322"/>
            <a:ext cx="1963569" cy="1389391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6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ФГОС СОО </a:t>
            </a:r>
            <a:r>
              <a:rPr lang="ru-RU" sz="16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sym typeface="Symbol"/>
              </a:rPr>
              <a:t> ФОП СОО</a:t>
            </a:r>
            <a:endParaRPr lang="ru-RU" sz="1600" b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1219170"/>
            <a:r>
              <a:rPr lang="ru-RU" sz="1600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10-11 или 11-12 класс</a:t>
            </a:r>
          </a:p>
        </p:txBody>
      </p:sp>
      <p:cxnSp>
        <p:nvCxnSpPr>
          <p:cNvPr id="46" name="Прямая соединительная линия 45"/>
          <p:cNvCxnSpPr>
            <a:stCxn id="12" idx="3"/>
          </p:cNvCxnSpPr>
          <p:nvPr/>
        </p:nvCxnSpPr>
        <p:spPr>
          <a:xfrm>
            <a:off x="2893812" y="2250689"/>
            <a:ext cx="23930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4" idx="3"/>
            <a:endCxn id="18" idx="1"/>
          </p:cNvCxnSpPr>
          <p:nvPr/>
        </p:nvCxnSpPr>
        <p:spPr>
          <a:xfrm flipV="1">
            <a:off x="2928000" y="3634496"/>
            <a:ext cx="302795" cy="10529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5" idx="3"/>
            <a:endCxn id="22" idx="1"/>
          </p:cNvCxnSpPr>
          <p:nvPr/>
        </p:nvCxnSpPr>
        <p:spPr>
          <a:xfrm>
            <a:off x="3012559" y="5245363"/>
            <a:ext cx="193084" cy="26655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05302" y="783378"/>
            <a:ext cx="2107311" cy="524540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867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Дошкольное</a:t>
            </a:r>
            <a:r>
              <a:rPr lang="ru-RU" sz="1867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1867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образование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20799" y="74341"/>
            <a:ext cx="11850639" cy="484460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b="1" dirty="0">
                <a:solidFill>
                  <a:srgbClr val="8B3C67"/>
                </a:solidFill>
                <a:latin typeface="Calibri"/>
                <a:sym typeface="Calibri"/>
              </a:rPr>
              <a:t>Программно-методическое обеспечение общего образования обучающихся с ОВЗ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7439306" y="4983093"/>
            <a:ext cx="3882305" cy="524540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Проф. обучение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205643" y="6165306"/>
            <a:ext cx="4002300" cy="524540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СПО, ВО, Проф. обучение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341620" y="4576053"/>
            <a:ext cx="1809089" cy="1389391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6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СПО</a:t>
            </a:r>
          </a:p>
          <a:p>
            <a:pPr algn="ctr" defTabSz="1219170"/>
            <a:r>
              <a:rPr lang="ru-RU" sz="16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Проф. обучение</a:t>
            </a:r>
            <a:endParaRPr lang="ru-RU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91" name="Прямая соединительная линия 90"/>
          <p:cNvCxnSpPr>
            <a:stCxn id="25" idx="3"/>
            <a:endCxn id="4" idx="1"/>
          </p:cNvCxnSpPr>
          <p:nvPr/>
        </p:nvCxnSpPr>
        <p:spPr>
          <a:xfrm>
            <a:off x="2712612" y="1045647"/>
            <a:ext cx="406048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5250718" y="2730535"/>
            <a:ext cx="7895" cy="174951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42" idx="2"/>
          </p:cNvCxnSpPr>
          <p:nvPr/>
        </p:nvCxnSpPr>
        <p:spPr>
          <a:xfrm flipH="1">
            <a:off x="9378487" y="2764895"/>
            <a:ext cx="1972" cy="412076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6096000" y="4293097"/>
            <a:ext cx="0" cy="257571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4187427" y="5965444"/>
            <a:ext cx="0" cy="257571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6220352" y="5907735"/>
            <a:ext cx="0" cy="257571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429260" y="1517857"/>
            <a:ext cx="3902397" cy="1247039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ФГОС УО (ИН) 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sym typeface="Symbol"/>
              </a:rPr>
              <a:t> 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ФАООП УО (ИН), 1 этап</a:t>
            </a:r>
          </a:p>
          <a:p>
            <a:pPr algn="ctr" defTabSz="1219170"/>
            <a:r>
              <a:rPr lang="ru-RU" sz="2400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 варианта</a:t>
            </a:r>
          </a:p>
        </p:txBody>
      </p:sp>
      <p:cxnSp>
        <p:nvCxnSpPr>
          <p:cNvPr id="53" name="Прямая со стрелкой 52"/>
          <p:cNvCxnSpPr>
            <a:stCxn id="4" idx="2"/>
          </p:cNvCxnSpPr>
          <p:nvPr/>
        </p:nvCxnSpPr>
        <p:spPr>
          <a:xfrm>
            <a:off x="7233094" y="1390744"/>
            <a:ext cx="2482407" cy="124221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258613" y="2716445"/>
            <a:ext cx="4149900" cy="331673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 rot="5400000">
            <a:off x="9590087" y="3509482"/>
            <a:ext cx="4438160" cy="524540"/>
          </a:xfrm>
          <a:prstGeom prst="rect">
            <a:avLst/>
          </a:prstGeom>
          <a:solidFill>
            <a:schemeClr val="bg1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219170"/>
            <a:r>
              <a:rPr lang="ru-RU" sz="1867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Общее образование</a:t>
            </a:r>
          </a:p>
        </p:txBody>
      </p:sp>
      <p:cxnSp>
        <p:nvCxnSpPr>
          <p:cNvPr id="65" name="Прямая со стрелкой 64"/>
          <p:cNvCxnSpPr>
            <a:endCxn id="42" idx="3"/>
          </p:cNvCxnSpPr>
          <p:nvPr/>
        </p:nvCxnSpPr>
        <p:spPr>
          <a:xfrm flipH="1">
            <a:off x="11331657" y="2141375"/>
            <a:ext cx="215241" cy="0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11300916" y="3632743"/>
            <a:ext cx="215241" cy="0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11272341" y="5245363"/>
            <a:ext cx="215241" cy="0"/>
          </a:xfrm>
          <a:prstGeom prst="straightConnector1">
            <a:avLst/>
          </a:prstGeom>
          <a:ln>
            <a:solidFill>
              <a:srgbClr val="8B3C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56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CFE02-D77C-1009-573C-13237B11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193"/>
            <a:ext cx="10972801" cy="8468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Методические пособия и материалы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597CD5-DB48-ED97-7B73-767A933F0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5480" y="646177"/>
            <a:ext cx="9083752" cy="5801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E74154-F0E2-FBE1-97A4-F26AF22C9D4C}"/>
              </a:ext>
            </a:extLst>
          </p:cNvPr>
          <p:cNvSpPr txBox="1"/>
          <p:nvPr/>
        </p:nvSpPr>
        <p:spPr>
          <a:xfrm>
            <a:off x="3188678" y="6337142"/>
            <a:ext cx="9421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ru-RU" sz="2400" dirty="0" err="1">
                <a:solidFill>
                  <a:srgbClr val="8B3C67"/>
                </a:solidFill>
                <a:latin typeface="Calibri"/>
              </a:rPr>
              <a:t>https</a:t>
            </a:r>
            <a:r>
              <a:rPr lang="ru-RU" sz="2400" dirty="0">
                <a:solidFill>
                  <a:srgbClr val="8B3C67"/>
                </a:solidFill>
                <a:latin typeface="Calibri"/>
              </a:rPr>
              <a:t>://</a:t>
            </a:r>
            <a:r>
              <a:rPr lang="ru-RU" sz="2400" dirty="0" err="1">
                <a:solidFill>
                  <a:srgbClr val="8B3C67"/>
                </a:solidFill>
                <a:latin typeface="Calibri"/>
              </a:rPr>
              <a:t>ikp-rao.ru</a:t>
            </a:r>
            <a:r>
              <a:rPr lang="ru-RU" sz="2400" dirty="0">
                <a:solidFill>
                  <a:srgbClr val="8B3C67"/>
                </a:solidFill>
                <a:latin typeface="Calibri"/>
              </a:rPr>
              <a:t>/</a:t>
            </a:r>
            <a:r>
              <a:rPr lang="ru-RU" sz="2400" dirty="0" err="1">
                <a:solidFill>
                  <a:srgbClr val="8B3C67"/>
                </a:solidFill>
                <a:latin typeface="Calibri"/>
              </a:rPr>
              <a:t>metodicheskie-rekomendacii</a:t>
            </a:r>
            <a:r>
              <a:rPr lang="ru-RU" sz="2400" dirty="0">
                <a:solidFill>
                  <a:srgbClr val="8B3C67"/>
                </a:solidFill>
                <a:latin typeface="Calibri"/>
              </a:rPr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A110D0-2263-D59D-FE1E-25AB89A4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009" y="-28355"/>
            <a:ext cx="2573867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4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82E1EA-79DA-8E26-6CEB-825BA29B2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82" y="513511"/>
            <a:ext cx="4937760" cy="6075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8882F8-8084-55D1-5886-84303FB11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389" y="331584"/>
            <a:ext cx="5342588" cy="619483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FC9471-2C84-5F7E-E486-FBE17A43E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009" y="-28355"/>
            <a:ext cx="2573867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9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14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2;p24"/>
          <p:cNvSpPr txBox="1">
            <a:spLocks/>
          </p:cNvSpPr>
          <p:nvPr/>
        </p:nvSpPr>
        <p:spPr>
          <a:xfrm>
            <a:off x="529111" y="662399"/>
            <a:ext cx="10972800" cy="70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</a:pPr>
            <a:r>
              <a:rPr lang="ru-RU" sz="3733" b="1" dirty="0">
                <a:solidFill>
                  <a:srgbClr val="8B3C67"/>
                </a:solidFill>
              </a:rPr>
              <a:t>Программно-методическое обеспечение общего образования обучающихся с ОВЗ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5500" y="2074785"/>
            <a:ext cx="10795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3200" b="1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В соответствии с  ФГОС и ФАОП образовательная организация разрабатывает АООП. При разработке разделов, которые отсутствуют в ФАОП, можно использовать разработанные ранее примерные программно-методические материалы в части, не противоречащей ФАОП  и другим нормативным документам.</a:t>
            </a:r>
            <a:endParaRPr lang="ru-RU" sz="3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29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6" y="262395"/>
            <a:ext cx="101822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образовательная программа дошкольного образования для </a:t>
            </a:r>
            <a:r>
              <a:rPr lang="ru-RU" sz="2400" b="1" u="sng" dirty="0">
                <a:solidFill>
                  <a:srgbClr val="8B3C67"/>
                </a:solidFill>
                <a:latin typeface="Calibri"/>
              </a:rPr>
              <a:t>обучающихся</a:t>
            </a:r>
            <a:r>
              <a:rPr lang="ru-RU" sz="2400" b="1" dirty="0">
                <a:solidFill>
                  <a:srgbClr val="8B3C67"/>
                </a:solidFill>
                <a:latin typeface="Calibri"/>
              </a:rPr>
              <a:t> с ограниченными возможностями здоровья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151" y="1771710"/>
            <a:ext cx="11363324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Структура программы включает традиционные разделы. Содержание некоторых из них обновлено.</a:t>
            </a:r>
          </a:p>
          <a:p>
            <a:pPr algn="just" defTabSz="1219170"/>
            <a:endParaRPr lang="ru-RU" sz="2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just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Разделы «Принципы формирования ФАОП», «Целевые ориентиры», «Описание образовательной деятельности…», «Программа коррекционной работы» и «Психолого-педагогические условия» представлены дифференцировано  для каждой нозологической группы детей с ОВЗ, в т. ч. для детей с ТМНР.</a:t>
            </a:r>
          </a:p>
          <a:p>
            <a:pPr algn="just" defTabSz="1219170"/>
            <a:endParaRPr lang="ru-RU" sz="2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just" defTabSz="1219170"/>
            <a:r>
              <a:rPr lang="ru-RU" sz="2400" b="1" dirty="0">
                <a:solidFill>
                  <a:prstClr val="black"/>
                </a:solidFill>
                <a:latin typeface="Calibri"/>
              </a:rPr>
              <a:t>Появилось два новых раздела «Федеральная рабочая программа воспитания» и «Федеральный календарный план воспитательной работы».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04299" y="992009"/>
            <a:ext cx="3073399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2133" b="1" dirty="0">
                <a:solidFill>
                  <a:srgbClr val="FF0000"/>
                </a:solidFill>
                <a:latin typeface="Calibri"/>
              </a:rPr>
              <a:t>Приказ </a:t>
            </a:r>
            <a:r>
              <a:rPr lang="ru-RU" sz="2133" b="1" dirty="0" err="1">
                <a:solidFill>
                  <a:srgbClr val="FF0000"/>
                </a:solidFill>
                <a:latin typeface="Calibri"/>
              </a:rPr>
              <a:t>Минпроса</a:t>
            </a:r>
            <a:r>
              <a:rPr lang="ru-RU" sz="2133" b="1" dirty="0">
                <a:solidFill>
                  <a:srgbClr val="FF0000"/>
                </a:solidFill>
                <a:latin typeface="Calibri"/>
              </a:rPr>
              <a:t> РФ от 24.11. 2022 г. № 1022</a:t>
            </a:r>
            <a:endParaRPr lang="ru-RU" sz="2133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74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6" y="40997"/>
            <a:ext cx="882967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образовательная программа дошкольного образования для </a:t>
            </a:r>
            <a:r>
              <a:rPr lang="ru-RU" sz="2400" b="1" u="sng" dirty="0">
                <a:solidFill>
                  <a:srgbClr val="8B3C67"/>
                </a:solidFill>
                <a:latin typeface="Calibri"/>
              </a:rPr>
              <a:t>обучающихся</a:t>
            </a:r>
            <a:r>
              <a:rPr lang="ru-RU" sz="2400" b="1" dirty="0">
                <a:solidFill>
                  <a:srgbClr val="8B3C67"/>
                </a:solidFill>
                <a:latin typeface="Calibri"/>
              </a:rPr>
              <a:t> с ограниченными возможностями здоровья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148" y="1603018"/>
            <a:ext cx="11639549" cy="4975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На основе ФАОП ДО образовательная организация разрабатывает:</a:t>
            </a:r>
          </a:p>
          <a:p>
            <a:pPr algn="just" defTabSz="1219170">
              <a:spcAft>
                <a:spcPts val="800"/>
              </a:spcAft>
            </a:pP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АОП ДО для обучающихся с нарушениями слуха (глухих, слабослышащих и позднооглохших, перенесших операцию по </a:t>
            </a:r>
            <a:r>
              <a:rPr lang="ru-RU" sz="2400" b="1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кохлеарной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имплантации).</a:t>
            </a:r>
          </a:p>
          <a:p>
            <a:pPr algn="just" defTabSz="1219170">
              <a:spcAft>
                <a:spcPts val="800"/>
              </a:spcAft>
            </a:pP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АОП ДО для обучающихся с нарушениями зрения (слепых, слабовидящих, с </a:t>
            </a:r>
            <a:r>
              <a:rPr lang="ru-RU" sz="2400" b="1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амблиопией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и косоглазием).</a:t>
            </a:r>
          </a:p>
          <a:p>
            <a:pPr algn="just" defTabSz="1219170">
              <a:spcAft>
                <a:spcPts val="800"/>
              </a:spcAft>
            </a:pP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АОП ДО для обучающихся с ТНР.</a:t>
            </a:r>
          </a:p>
          <a:p>
            <a:pPr algn="just" defTabSz="1219170">
              <a:spcAft>
                <a:spcPts val="800"/>
              </a:spcAft>
            </a:pP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АОП ДО для обучающихся с НОДА.</a:t>
            </a:r>
          </a:p>
          <a:p>
            <a:pPr algn="just" defTabSz="1219170">
              <a:spcAft>
                <a:spcPts val="800"/>
              </a:spcAft>
            </a:pP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АОП ДО для обучающихся с ЗПР.</a:t>
            </a:r>
          </a:p>
          <a:p>
            <a:pPr algn="just" defTabSz="1219170">
              <a:spcAft>
                <a:spcPts val="800"/>
              </a:spcAft>
            </a:pP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АОП ДО для обучающихся с РАС.</a:t>
            </a:r>
          </a:p>
          <a:p>
            <a:pPr algn="just" defTabSz="1219170">
              <a:spcAft>
                <a:spcPts val="800"/>
              </a:spcAft>
            </a:pP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АОП ДО для обучающихся с УО.</a:t>
            </a:r>
          </a:p>
          <a:p>
            <a:pPr algn="just" defTabSz="1219170"/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АОП ДО для обучающихся с ТМНР.</a:t>
            </a:r>
          </a:p>
        </p:txBody>
      </p:sp>
    </p:spTree>
    <p:extLst>
      <p:ext uri="{BB962C8B-B14F-4D97-AF65-F5344CB8AC3E}">
        <p14:creationId xmlns:p14="http://schemas.microsoft.com/office/powerpoint/2010/main" val="179727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6" y="262395"/>
            <a:ext cx="101822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основная общеобразовательная программа образования обучающихся с умственной отсталостью (интеллектуальными нарушениями)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776" y="1493502"/>
            <a:ext cx="12087224" cy="50367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>
              <a:spcAft>
                <a:spcPts val="1600"/>
              </a:spcAft>
            </a:pP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В соответствии с ФАООП образовательная организация разрабатывает:</a:t>
            </a:r>
          </a:p>
          <a:p>
            <a:pPr algn="just" defTabSz="1219170">
              <a:spcAft>
                <a:spcPts val="1600"/>
              </a:spcAft>
            </a:pP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АООП образования обучающихся </a:t>
            </a:r>
            <a:r>
              <a:rPr lang="ru-RU" sz="2533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 УО 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(с 1 по 9 и с 10 по 12 </a:t>
            </a:r>
            <a:r>
              <a:rPr lang="ru-RU" sz="2533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кл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.); вар.1 и 2.</a:t>
            </a:r>
          </a:p>
          <a:p>
            <a:pPr algn="just" defTabSz="1219170">
              <a:spcAft>
                <a:spcPts val="1600"/>
              </a:spcAft>
            </a:pP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АООП образования </a:t>
            </a:r>
            <a:r>
              <a:rPr lang="ru-RU" sz="2533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глухих обучающихся с УО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(</a:t>
            </a:r>
            <a:r>
              <a:rPr lang="ru-RU" sz="2533" b="1" dirty="0">
                <a:solidFill>
                  <a:srgbClr val="8B3C67"/>
                </a:solidFill>
                <a:latin typeface="Calibri"/>
              </a:rPr>
              <a:t>с 5 по 9 и с 10 по 12 </a:t>
            </a:r>
            <a:r>
              <a:rPr lang="ru-RU" sz="2533" b="1" dirty="0" err="1">
                <a:solidFill>
                  <a:srgbClr val="8B3C67"/>
                </a:solidFill>
                <a:latin typeface="Calibri"/>
              </a:rPr>
              <a:t>кл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.); вар. 1 и 2.</a:t>
            </a:r>
          </a:p>
          <a:p>
            <a:pPr algn="just" defTabSz="1219170">
              <a:spcAft>
                <a:spcPts val="1600"/>
              </a:spcAft>
            </a:pP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АООП образования </a:t>
            </a:r>
            <a:r>
              <a:rPr lang="ru-RU" sz="2533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слабослышащих и позднооглохших обучающихся с УО 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(</a:t>
            </a:r>
            <a:r>
              <a:rPr lang="ru-RU" sz="2533" b="1" dirty="0">
                <a:solidFill>
                  <a:srgbClr val="8B3C67"/>
                </a:solidFill>
                <a:latin typeface="Calibri"/>
              </a:rPr>
              <a:t>с 5 по 9 и с 10 по 12 </a:t>
            </a:r>
            <a:r>
              <a:rPr lang="ru-RU" sz="2533" b="1" dirty="0" err="1">
                <a:solidFill>
                  <a:srgbClr val="8B3C67"/>
                </a:solidFill>
                <a:latin typeface="Calibri"/>
              </a:rPr>
              <a:t>кл</a:t>
            </a:r>
            <a:r>
              <a:rPr lang="ru-RU" sz="2533" b="1" dirty="0">
                <a:solidFill>
                  <a:srgbClr val="8B3C67"/>
                </a:solidFill>
                <a:latin typeface="Calibri"/>
              </a:rPr>
              <a:t>.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); вар. 1.</a:t>
            </a:r>
          </a:p>
          <a:p>
            <a:pPr algn="just" defTabSz="1219170">
              <a:spcAft>
                <a:spcPts val="1600"/>
              </a:spcAft>
            </a:pP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АООП образования </a:t>
            </a:r>
            <a:r>
              <a:rPr lang="ru-RU" sz="2533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слепых обучающихся с УО 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(</a:t>
            </a:r>
            <a:r>
              <a:rPr lang="ru-RU" sz="2533" b="1" dirty="0">
                <a:solidFill>
                  <a:srgbClr val="8B3C67"/>
                </a:solidFill>
                <a:latin typeface="Calibri"/>
              </a:rPr>
              <a:t>с 5 по 9 и с 10 по 12 </a:t>
            </a:r>
            <a:r>
              <a:rPr lang="ru-RU" sz="2533" b="1" dirty="0" err="1">
                <a:solidFill>
                  <a:srgbClr val="8B3C67"/>
                </a:solidFill>
                <a:latin typeface="Calibri"/>
              </a:rPr>
              <a:t>кл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.); вар. 1 и 2.</a:t>
            </a:r>
          </a:p>
          <a:p>
            <a:pPr algn="just" defTabSz="1219170">
              <a:spcAft>
                <a:spcPts val="1600"/>
              </a:spcAft>
            </a:pP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АООП образования </a:t>
            </a:r>
            <a:r>
              <a:rPr lang="ru-RU" sz="2533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слабовидящих обучающихся с УО 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(</a:t>
            </a:r>
            <a:r>
              <a:rPr lang="ru-RU" sz="2533" b="1" dirty="0">
                <a:solidFill>
                  <a:srgbClr val="8B3C67"/>
                </a:solidFill>
                <a:latin typeface="Calibri"/>
              </a:rPr>
              <a:t>с 5 по 9 и с 10 по12 </a:t>
            </a:r>
            <a:r>
              <a:rPr lang="ru-RU" sz="2533" b="1" dirty="0" err="1">
                <a:solidFill>
                  <a:srgbClr val="8B3C67"/>
                </a:solidFill>
                <a:latin typeface="Calibri"/>
              </a:rPr>
              <a:t>кл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.);вар. 1.</a:t>
            </a:r>
          </a:p>
          <a:p>
            <a:pPr algn="just" defTabSz="1219170">
              <a:spcAft>
                <a:spcPts val="1600"/>
              </a:spcAft>
            </a:pP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АООП образования </a:t>
            </a:r>
            <a:r>
              <a:rPr lang="ru-RU" sz="2533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обучающихся с  НОДА с УО 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(</a:t>
            </a:r>
            <a:r>
              <a:rPr lang="ru-RU" sz="2533" b="1" dirty="0">
                <a:solidFill>
                  <a:srgbClr val="8B3C67"/>
                </a:solidFill>
                <a:latin typeface="Calibri"/>
              </a:rPr>
              <a:t>с 5 по 9 и с 10 по 12 </a:t>
            </a:r>
            <a:r>
              <a:rPr lang="ru-RU" sz="2533" b="1" dirty="0" err="1">
                <a:solidFill>
                  <a:srgbClr val="8B3C67"/>
                </a:solidFill>
                <a:latin typeface="Calibri"/>
              </a:rPr>
              <a:t>кл</a:t>
            </a:r>
            <a:r>
              <a:rPr lang="ru-RU" sz="2533" b="1" dirty="0">
                <a:solidFill>
                  <a:srgbClr val="8B3C67"/>
                </a:solidFill>
                <a:latin typeface="Calibri"/>
              </a:rPr>
              <a:t>.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); вар. 1 и 2.</a:t>
            </a:r>
          </a:p>
          <a:p>
            <a:pPr algn="just" defTabSz="1219170">
              <a:spcAft>
                <a:spcPts val="1600"/>
              </a:spcAft>
            </a:pP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АООП образования </a:t>
            </a:r>
            <a:r>
              <a:rPr lang="ru-RU" sz="2533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обучающихся с РАС с УО 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(</a:t>
            </a:r>
            <a:r>
              <a:rPr lang="ru-RU" sz="2533" b="1" dirty="0">
                <a:solidFill>
                  <a:srgbClr val="8B3C67"/>
                </a:solidFill>
                <a:latin typeface="Calibri"/>
              </a:rPr>
              <a:t>с 5 по 9 и с 10 по 12 </a:t>
            </a:r>
            <a:r>
              <a:rPr lang="ru-RU" sz="2533" b="1" dirty="0" err="1">
                <a:solidFill>
                  <a:srgbClr val="8B3C67"/>
                </a:solidFill>
                <a:latin typeface="Calibri"/>
              </a:rPr>
              <a:t>кл</a:t>
            </a:r>
            <a:r>
              <a:rPr lang="ru-RU" sz="2533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.); вар. 1 и 2.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04302" y="750213"/>
            <a:ext cx="3073399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2133" b="1" dirty="0">
                <a:solidFill>
                  <a:srgbClr val="FF0000"/>
                </a:solidFill>
                <a:latin typeface="Calibri"/>
              </a:rPr>
              <a:t>Приказ </a:t>
            </a:r>
            <a:r>
              <a:rPr lang="ru-RU" sz="2133" b="1" dirty="0" err="1">
                <a:solidFill>
                  <a:srgbClr val="FF0000"/>
                </a:solidFill>
                <a:latin typeface="Calibri"/>
              </a:rPr>
              <a:t>Минпроса</a:t>
            </a:r>
            <a:r>
              <a:rPr lang="ru-RU" sz="2133" b="1" dirty="0">
                <a:solidFill>
                  <a:srgbClr val="FF0000"/>
                </a:solidFill>
                <a:latin typeface="Calibri"/>
              </a:rPr>
              <a:t> РФ от 24.11. 2022 г. № 1026</a:t>
            </a:r>
            <a:endParaRPr lang="ru-RU" sz="2133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15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6" y="262395"/>
            <a:ext cx="101822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основная общеобразовательная программа образования обучающихся с умственной отсталостью (интеллектуальными нарушениями), варианты 1 и 2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507355"/>
            <a:ext cx="11226800" cy="54894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Структура ФАООП(вар.1 и вар. 2):</a:t>
            </a:r>
          </a:p>
          <a:p>
            <a:pPr marL="685783" indent="-685783" algn="just" defTabSz="1219170">
              <a:buFontTx/>
              <a:buAutoNum type="romanUcPeriod"/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Общие положения</a:t>
            </a:r>
          </a:p>
          <a:p>
            <a:pPr marL="685783" indent="-685783" algn="just" defTabSz="1219170">
              <a:buFontTx/>
              <a:buAutoNum type="romanUcPeriod"/>
            </a:pPr>
            <a:endParaRPr lang="ru-RU" sz="2667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685783" indent="-685783" algn="just" defTabSz="1219170">
              <a:buFontTx/>
              <a:buAutoNum type="romanUcPeriod"/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Целевой раздел:	</a:t>
            </a:r>
          </a:p>
          <a:p>
            <a:pPr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	Пояснительная записка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	Планируемые результаты освоения ФАООП 				Система оценки достижения планируемых результатов</a:t>
            </a:r>
          </a:p>
          <a:p>
            <a:pPr algn="just" defTabSz="1219170"/>
            <a:endParaRPr lang="ru-RU" sz="2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В ПЗ для каждой нозологической группы дифференцировано представлены  особые образовательные потребности.</a:t>
            </a:r>
          </a:p>
          <a:p>
            <a:pPr algn="just" defTabSz="1219170"/>
            <a:endParaRPr lang="ru-RU" sz="2667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Планируемые результаты представлены на минимальном и достаточном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429197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446" y="31063"/>
            <a:ext cx="100629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8B3C67"/>
                </a:solidFill>
                <a:latin typeface="Calibri"/>
              </a:rPr>
              <a:t>Федеральная адаптированная основная общеобразовательная программа образования обучающихся с умственной отсталостью (интеллектуальными нарушениями), варианты 1 и 2</a:t>
            </a:r>
            <a:endParaRPr lang="ru-RU" sz="2400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8" y="1231392"/>
            <a:ext cx="11853675" cy="5530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Структура ФАООП(вар.1 и вар. 2):</a:t>
            </a:r>
          </a:p>
          <a:p>
            <a:pPr algn="just" defTabSz="1219170"/>
            <a:r>
              <a:rPr lang="en-US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III.     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Содержательные раздел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Рабочие программы  по учебным предметам, курсам коррекционно-развивающей области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Программа формирования БУД 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Программа коррекционной работы (для вар. 1)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Федеральная рабочая программа воспитания.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Программа сотрудничества с семьей обучающегося (для вар. 2).</a:t>
            </a:r>
          </a:p>
          <a:p>
            <a:pPr algn="just" defTabSz="1219170"/>
            <a:endParaRPr lang="ru-RU" sz="2667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just" defTabSz="1219170"/>
            <a:r>
              <a:rPr lang="ru-RU" sz="2667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Рабочие программы представлены по всем предметам.</a:t>
            </a:r>
          </a:p>
          <a:p>
            <a:pPr algn="just" defTabSz="1219170"/>
            <a:r>
              <a:rPr lang="ru-RU" sz="2667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Отдельно указаны наименования коррекционных курсов для детей разных нозологических групп с УО с учетом преемственности  с вар. 3 и 4 ФГОС НОО ОВЗ.</a:t>
            </a:r>
          </a:p>
        </p:txBody>
      </p:sp>
    </p:spTree>
    <p:extLst>
      <p:ext uri="{BB962C8B-B14F-4D97-AF65-F5344CB8AC3E}">
        <p14:creationId xmlns:p14="http://schemas.microsoft.com/office/powerpoint/2010/main" val="333248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8" y="353567"/>
            <a:ext cx="10172701" cy="1323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ru-RU" sz="2667" b="1" dirty="0">
                <a:solidFill>
                  <a:srgbClr val="8B3C67"/>
                </a:solidFill>
                <a:latin typeface="Calibri"/>
              </a:rPr>
              <a:t>Федеральная адаптированная основная общеобразовательная программа образования обучающихся с умственной отсталостью (интеллектуальными нарушениями), варианты 1 и 2</a:t>
            </a:r>
            <a:endParaRPr lang="ru-RU" sz="2667" dirty="0">
              <a:solidFill>
                <a:srgbClr val="8B3C67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7968"/>
            <a:ext cx="12077701" cy="53251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1219170"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Структура ФАООП(вар.1 и вар. 2):</a:t>
            </a:r>
          </a:p>
          <a:p>
            <a:pPr algn="just" defTabSz="1219170"/>
            <a:endParaRPr lang="ru-RU" sz="1333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just" defTabSz="241294"/>
            <a:r>
              <a:rPr lang="en-US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IV.          </a:t>
            </a: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Организационный раздел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Федеральный учебный план (дифференцировано для каждой нозологии)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Федеральный календарный учебный график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План внеурочной деятельности</a:t>
            </a:r>
          </a:p>
          <a:p>
            <a:pPr marL="1193770" algn="just" defTabSz="1219170"/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Федеральный календарный план воспитательной работы.</a:t>
            </a:r>
          </a:p>
          <a:p>
            <a:pPr algn="just" defTabSz="1219170">
              <a:spcAft>
                <a:spcPts val="800"/>
              </a:spcAft>
            </a:pPr>
            <a:endParaRPr lang="ru-RU" sz="1333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just" defTabSz="1219170"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Учебные планы приведены в соответствие с требованиями актуальных НПА и представлены дифференцировано для каждой нозологической группы.</a:t>
            </a:r>
          </a:p>
          <a:p>
            <a:pPr algn="just" defTabSz="1219170">
              <a:spcAft>
                <a:spcPts val="800"/>
              </a:spcAft>
            </a:pPr>
            <a:r>
              <a:rPr lang="ru-RU" sz="2667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Полностью обновлен воспитательный компонент программы (Федеральная рабочая программа воспитания и Федеральный календарный план воспитательной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68060500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1980</Words>
  <Application>Microsoft Office PowerPoint</Application>
  <PresentationFormat>Широкоэкранный</PresentationFormat>
  <Paragraphs>187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Trebuchet MS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пособия и материалы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Chirva</dc:creator>
  <cp:lastModifiedBy>Chirva</cp:lastModifiedBy>
  <cp:revision>13</cp:revision>
  <dcterms:created xsi:type="dcterms:W3CDTF">2023-04-09T11:08:56Z</dcterms:created>
  <dcterms:modified xsi:type="dcterms:W3CDTF">2023-04-09T12:45:08Z</dcterms:modified>
</cp:coreProperties>
</file>