
<file path=[Content_Types].xml><?xml version="1.0" encoding="utf-8"?>
<Types xmlns="http://schemas.openxmlformats.org/package/2006/content-types">
  <Default Extension="jfif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735763" cy="98663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8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22825" y="739950"/>
            <a:ext cx="4490700" cy="3699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3575" y="4686475"/>
            <a:ext cx="5388600" cy="44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73575" y="4686475"/>
            <a:ext cx="5388600" cy="4439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:notes"/>
          <p:cNvSpPr txBox="1">
            <a:spLocks noGrp="1"/>
          </p:cNvSpPr>
          <p:nvPr>
            <p:ph type="body" idx="1"/>
          </p:nvPr>
        </p:nvSpPr>
        <p:spPr>
          <a:xfrm>
            <a:off x="673575" y="4686475"/>
            <a:ext cx="5388600" cy="4439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2825" y="739950"/>
            <a:ext cx="4490700" cy="3699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1:notes"/>
          <p:cNvSpPr txBox="1">
            <a:spLocks noGrp="1"/>
          </p:cNvSpPr>
          <p:nvPr>
            <p:ph type="body" idx="1"/>
          </p:nvPr>
        </p:nvSpPr>
        <p:spPr>
          <a:xfrm>
            <a:off x="673575" y="4686475"/>
            <a:ext cx="5388600" cy="4439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2825" y="739950"/>
            <a:ext cx="4490700" cy="3699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2:notes"/>
          <p:cNvSpPr txBox="1">
            <a:spLocks noGrp="1"/>
          </p:cNvSpPr>
          <p:nvPr>
            <p:ph type="body" idx="1"/>
          </p:nvPr>
        </p:nvSpPr>
        <p:spPr>
          <a:xfrm>
            <a:off x="673575" y="4686475"/>
            <a:ext cx="5388600" cy="4439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2825" y="739950"/>
            <a:ext cx="4490700" cy="3699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3:notes"/>
          <p:cNvSpPr txBox="1">
            <a:spLocks noGrp="1"/>
          </p:cNvSpPr>
          <p:nvPr>
            <p:ph type="body" idx="1"/>
          </p:nvPr>
        </p:nvSpPr>
        <p:spPr>
          <a:xfrm>
            <a:off x="673575" y="4686475"/>
            <a:ext cx="5388600" cy="4439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2825" y="739950"/>
            <a:ext cx="4490700" cy="3699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4:notes"/>
          <p:cNvSpPr txBox="1">
            <a:spLocks noGrp="1"/>
          </p:cNvSpPr>
          <p:nvPr>
            <p:ph type="body" idx="1"/>
          </p:nvPr>
        </p:nvSpPr>
        <p:spPr>
          <a:xfrm>
            <a:off x="673575" y="4686475"/>
            <a:ext cx="5388600" cy="4439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2825" y="739950"/>
            <a:ext cx="4490700" cy="3699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5:notes"/>
          <p:cNvSpPr txBox="1">
            <a:spLocks noGrp="1"/>
          </p:cNvSpPr>
          <p:nvPr>
            <p:ph type="body" idx="1"/>
          </p:nvPr>
        </p:nvSpPr>
        <p:spPr>
          <a:xfrm>
            <a:off x="673575" y="4686475"/>
            <a:ext cx="5388600" cy="4439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2825" y="739950"/>
            <a:ext cx="4490700" cy="3699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6:notes"/>
          <p:cNvSpPr txBox="1">
            <a:spLocks noGrp="1"/>
          </p:cNvSpPr>
          <p:nvPr>
            <p:ph type="body" idx="1"/>
          </p:nvPr>
        </p:nvSpPr>
        <p:spPr>
          <a:xfrm>
            <a:off x="673575" y="4686475"/>
            <a:ext cx="5388600" cy="4439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2825" y="739950"/>
            <a:ext cx="4490700" cy="3699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7:notes"/>
          <p:cNvSpPr txBox="1">
            <a:spLocks noGrp="1"/>
          </p:cNvSpPr>
          <p:nvPr>
            <p:ph type="body" idx="1"/>
          </p:nvPr>
        </p:nvSpPr>
        <p:spPr>
          <a:xfrm>
            <a:off x="673575" y="4686475"/>
            <a:ext cx="5388600" cy="4439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8:notes"/>
          <p:cNvSpPr txBox="1">
            <a:spLocks noGrp="1"/>
          </p:cNvSpPr>
          <p:nvPr>
            <p:ph type="body" idx="1"/>
          </p:nvPr>
        </p:nvSpPr>
        <p:spPr>
          <a:xfrm>
            <a:off x="673575" y="4686475"/>
            <a:ext cx="5388600" cy="4439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2825" y="739950"/>
            <a:ext cx="4490700" cy="3699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9:notes"/>
          <p:cNvSpPr txBox="1">
            <a:spLocks noGrp="1"/>
          </p:cNvSpPr>
          <p:nvPr>
            <p:ph type="body" idx="1"/>
          </p:nvPr>
        </p:nvSpPr>
        <p:spPr>
          <a:xfrm>
            <a:off x="673575" y="4686475"/>
            <a:ext cx="5388600" cy="4439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2825" y="739950"/>
            <a:ext cx="4490700" cy="3699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73575" y="4686475"/>
            <a:ext cx="5388600" cy="4439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2825" y="739950"/>
            <a:ext cx="4490700" cy="3699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0:notes"/>
          <p:cNvSpPr txBox="1">
            <a:spLocks noGrp="1"/>
          </p:cNvSpPr>
          <p:nvPr>
            <p:ph type="body" idx="1"/>
          </p:nvPr>
        </p:nvSpPr>
        <p:spPr>
          <a:xfrm>
            <a:off x="673575" y="4686475"/>
            <a:ext cx="5388600" cy="4439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2825" y="739950"/>
            <a:ext cx="4490700" cy="3699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1:notes"/>
          <p:cNvSpPr txBox="1">
            <a:spLocks noGrp="1"/>
          </p:cNvSpPr>
          <p:nvPr>
            <p:ph type="body" idx="1"/>
          </p:nvPr>
        </p:nvSpPr>
        <p:spPr>
          <a:xfrm>
            <a:off x="673575" y="4686475"/>
            <a:ext cx="5388600" cy="4439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2825" y="739950"/>
            <a:ext cx="4490700" cy="3699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2:notes"/>
          <p:cNvSpPr txBox="1">
            <a:spLocks noGrp="1"/>
          </p:cNvSpPr>
          <p:nvPr>
            <p:ph type="body" idx="1"/>
          </p:nvPr>
        </p:nvSpPr>
        <p:spPr>
          <a:xfrm>
            <a:off x="673575" y="4686475"/>
            <a:ext cx="5388600" cy="4439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2825" y="739950"/>
            <a:ext cx="4490700" cy="3699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3:notes"/>
          <p:cNvSpPr txBox="1">
            <a:spLocks noGrp="1"/>
          </p:cNvSpPr>
          <p:nvPr>
            <p:ph type="body" idx="1"/>
          </p:nvPr>
        </p:nvSpPr>
        <p:spPr>
          <a:xfrm>
            <a:off x="673575" y="4686475"/>
            <a:ext cx="5388600" cy="4439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2825" y="739950"/>
            <a:ext cx="4490700" cy="3699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4:notes"/>
          <p:cNvSpPr txBox="1">
            <a:spLocks noGrp="1"/>
          </p:cNvSpPr>
          <p:nvPr>
            <p:ph type="body" idx="1"/>
          </p:nvPr>
        </p:nvSpPr>
        <p:spPr>
          <a:xfrm>
            <a:off x="673575" y="4686475"/>
            <a:ext cx="5388600" cy="4439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2825" y="739950"/>
            <a:ext cx="4490700" cy="3699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5:notes"/>
          <p:cNvSpPr txBox="1">
            <a:spLocks noGrp="1"/>
          </p:cNvSpPr>
          <p:nvPr>
            <p:ph type="body" idx="1"/>
          </p:nvPr>
        </p:nvSpPr>
        <p:spPr>
          <a:xfrm>
            <a:off x="673575" y="4686475"/>
            <a:ext cx="5388600" cy="4439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2825" y="739950"/>
            <a:ext cx="4490700" cy="3699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6:notes"/>
          <p:cNvSpPr txBox="1">
            <a:spLocks noGrp="1"/>
          </p:cNvSpPr>
          <p:nvPr>
            <p:ph type="body" idx="1"/>
          </p:nvPr>
        </p:nvSpPr>
        <p:spPr>
          <a:xfrm>
            <a:off x="673575" y="4686475"/>
            <a:ext cx="5388600" cy="4439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2825" y="739950"/>
            <a:ext cx="4490700" cy="3699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7:notes"/>
          <p:cNvSpPr txBox="1">
            <a:spLocks noGrp="1"/>
          </p:cNvSpPr>
          <p:nvPr>
            <p:ph type="body" idx="1"/>
          </p:nvPr>
        </p:nvSpPr>
        <p:spPr>
          <a:xfrm>
            <a:off x="673575" y="4686475"/>
            <a:ext cx="5388600" cy="4439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2825" y="739950"/>
            <a:ext cx="4490700" cy="3699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73575" y="4686475"/>
            <a:ext cx="5388600" cy="4439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2825" y="739950"/>
            <a:ext cx="4490700" cy="3699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73575" y="4686475"/>
            <a:ext cx="5388600" cy="4439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2825" y="739950"/>
            <a:ext cx="4490700" cy="3699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73575" y="4686475"/>
            <a:ext cx="5388600" cy="4439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2825" y="739950"/>
            <a:ext cx="4490700" cy="3699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 txBox="1">
            <a:spLocks noGrp="1"/>
          </p:cNvSpPr>
          <p:nvPr>
            <p:ph type="body" idx="1"/>
          </p:nvPr>
        </p:nvSpPr>
        <p:spPr>
          <a:xfrm>
            <a:off x="673575" y="4686475"/>
            <a:ext cx="5388600" cy="4439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2825" y="739950"/>
            <a:ext cx="4490700" cy="3699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:notes"/>
          <p:cNvSpPr txBox="1">
            <a:spLocks noGrp="1"/>
          </p:cNvSpPr>
          <p:nvPr>
            <p:ph type="body" idx="1"/>
          </p:nvPr>
        </p:nvSpPr>
        <p:spPr>
          <a:xfrm>
            <a:off x="673575" y="4686475"/>
            <a:ext cx="5388600" cy="4439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2825" y="739950"/>
            <a:ext cx="4490700" cy="3699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:notes"/>
          <p:cNvSpPr txBox="1">
            <a:spLocks noGrp="1"/>
          </p:cNvSpPr>
          <p:nvPr>
            <p:ph type="body" idx="1"/>
          </p:nvPr>
        </p:nvSpPr>
        <p:spPr>
          <a:xfrm>
            <a:off x="673575" y="4686475"/>
            <a:ext cx="5388600" cy="4439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2825" y="739950"/>
            <a:ext cx="4490700" cy="3699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:notes"/>
          <p:cNvSpPr txBox="1">
            <a:spLocks noGrp="1"/>
          </p:cNvSpPr>
          <p:nvPr>
            <p:ph type="body" idx="1"/>
          </p:nvPr>
        </p:nvSpPr>
        <p:spPr>
          <a:xfrm>
            <a:off x="673575" y="4686475"/>
            <a:ext cx="5388600" cy="4439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2825" y="739950"/>
            <a:ext cx="4490700" cy="3699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17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26" Type="http://schemas.openxmlformats.org/officeDocument/2006/relationships/image" Target="../media/image54.png"/><Relationship Id="rId39" Type="http://schemas.openxmlformats.org/officeDocument/2006/relationships/image" Target="../media/image67.png"/><Relationship Id="rId21" Type="http://schemas.openxmlformats.org/officeDocument/2006/relationships/image" Target="../media/image49.png"/><Relationship Id="rId34" Type="http://schemas.openxmlformats.org/officeDocument/2006/relationships/image" Target="../media/image62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5" Type="http://schemas.openxmlformats.org/officeDocument/2006/relationships/image" Target="../media/image53.png"/><Relationship Id="rId33" Type="http://schemas.openxmlformats.org/officeDocument/2006/relationships/image" Target="../media/image61.png"/><Relationship Id="rId38" Type="http://schemas.openxmlformats.org/officeDocument/2006/relationships/image" Target="../media/image66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29" Type="http://schemas.openxmlformats.org/officeDocument/2006/relationships/image" Target="../media/image5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24" Type="http://schemas.openxmlformats.org/officeDocument/2006/relationships/image" Target="../media/image52.png"/><Relationship Id="rId32" Type="http://schemas.openxmlformats.org/officeDocument/2006/relationships/image" Target="../media/image60.png"/><Relationship Id="rId37" Type="http://schemas.openxmlformats.org/officeDocument/2006/relationships/image" Target="../media/image65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23" Type="http://schemas.openxmlformats.org/officeDocument/2006/relationships/image" Target="../media/image51.png"/><Relationship Id="rId28" Type="http://schemas.openxmlformats.org/officeDocument/2006/relationships/image" Target="../media/image56.png"/><Relationship Id="rId36" Type="http://schemas.openxmlformats.org/officeDocument/2006/relationships/image" Target="../media/image64.png"/><Relationship Id="rId10" Type="http://schemas.openxmlformats.org/officeDocument/2006/relationships/image" Target="../media/image38.png"/><Relationship Id="rId19" Type="http://schemas.openxmlformats.org/officeDocument/2006/relationships/image" Target="../media/image47.png"/><Relationship Id="rId31" Type="http://schemas.openxmlformats.org/officeDocument/2006/relationships/image" Target="../media/image59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Relationship Id="rId22" Type="http://schemas.openxmlformats.org/officeDocument/2006/relationships/image" Target="../media/image50.png"/><Relationship Id="rId27" Type="http://schemas.openxmlformats.org/officeDocument/2006/relationships/image" Target="../media/image55.png"/><Relationship Id="rId30" Type="http://schemas.openxmlformats.org/officeDocument/2006/relationships/image" Target="../media/image58.png"/><Relationship Id="rId35" Type="http://schemas.openxmlformats.org/officeDocument/2006/relationships/image" Target="../media/image63.png"/><Relationship Id="rId8" Type="http://schemas.openxmlformats.org/officeDocument/2006/relationships/image" Target="../media/image36.png"/><Relationship Id="rId3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0" y="-1"/>
            <a:ext cx="12191695" cy="68520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/>
          <p:nvPr/>
        </p:nvSpPr>
        <p:spPr>
          <a:xfrm>
            <a:off x="-23191" y="10102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5832700" y="4290247"/>
            <a:ext cx="6414320" cy="2326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ru-RU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Проектирование урока, формирующего функциональную грамотность обучающихся</a:t>
            </a:r>
            <a:endParaRPr sz="3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7156113" y="3029013"/>
            <a:ext cx="4805691" cy="838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ru-RU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Семинар-практикум</a:t>
            </a:r>
            <a:endParaRPr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" name="Google Shape;89;p13"/>
          <p:cNvGrpSpPr/>
          <p:nvPr/>
        </p:nvGrpSpPr>
        <p:grpSpPr>
          <a:xfrm>
            <a:off x="-55020" y="-31996"/>
            <a:ext cx="6238675" cy="6863979"/>
            <a:chOff x="305" y="-5977"/>
            <a:chExt cx="6238675" cy="6863979"/>
          </a:xfrm>
        </p:grpSpPr>
        <p:sp>
          <p:nvSpPr>
            <p:cNvPr id="90" name="Google Shape;90;p13"/>
            <p:cNvSpPr/>
            <p:nvPr/>
          </p:nvSpPr>
          <p:spPr>
            <a:xfrm flipH="1">
              <a:off x="305" y="34854"/>
              <a:ext cx="6028697" cy="6817170"/>
            </a:xfrm>
            <a:custGeom>
              <a:avLst/>
              <a:gdLst/>
              <a:ahLst/>
              <a:cxnLst/>
              <a:rect l="l" t="t" r="r" b="b"/>
              <a:pathLst>
                <a:path w="6028697" h="6817170" extrusionOk="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13"/>
            <p:cNvSpPr/>
            <p:nvPr/>
          </p:nvSpPr>
          <p:spPr>
            <a:xfrm flipH="1">
              <a:off x="305" y="1"/>
              <a:ext cx="6165116" cy="6858001"/>
            </a:xfrm>
            <a:custGeom>
              <a:avLst/>
              <a:gdLst/>
              <a:ahLst/>
              <a:cxnLst/>
              <a:rect l="l" t="t" r="r" b="b"/>
              <a:pathLst>
                <a:path w="6264586" h="6858001" extrusionOk="0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13"/>
            <p:cNvSpPr/>
            <p:nvPr/>
          </p:nvSpPr>
          <p:spPr>
            <a:xfrm flipH="1">
              <a:off x="305" y="-5977"/>
              <a:ext cx="6238675" cy="6858001"/>
            </a:xfrm>
            <a:custGeom>
              <a:avLst/>
              <a:gdLst/>
              <a:ahLst/>
              <a:cxnLst/>
              <a:rect l="l" t="t" r="r" b="b"/>
              <a:pathLst>
                <a:path w="6264586" h="6858001" extrusionOk="0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3" name="Google Shape;93;p13"/>
          <p:cNvSpPr txBox="1"/>
          <p:nvPr/>
        </p:nvSpPr>
        <p:spPr>
          <a:xfrm>
            <a:off x="3930330" y="241551"/>
            <a:ext cx="8841998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Муниципальное бюджетное общеобразовательное учреждение</a:t>
            </a:r>
            <a:endParaRPr dirty="0"/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«Средняя общеобразовательная школа № 4 г. Шали»</a:t>
            </a:r>
            <a:endParaRPr dirty="0"/>
          </a:p>
        </p:txBody>
      </p:sp>
      <p:pic>
        <p:nvPicPr>
          <p:cNvPr id="2" name="Google Shape;88;p13">
            <a:extLst>
              <a:ext uri="{FF2B5EF4-FFF2-40B4-BE49-F238E27FC236}">
                <a16:creationId xmlns:a16="http://schemas.microsoft.com/office/drawing/2014/main" id="{DA630CD5-8433-42D0-74F2-DC56D1F32DF4}"/>
              </a:ext>
            </a:extLst>
          </p:cNvPr>
          <p:cNvPicPr preferRelativeResize="0"/>
          <p:nvPr/>
        </p:nvPicPr>
        <p:blipFill>
          <a:blip r:embed="rId3"/>
          <a:srcRect l="10469" r="10469"/>
          <a:stretch/>
        </p:blipFill>
        <p:spPr>
          <a:xfrm>
            <a:off x="983975" y="2002521"/>
            <a:ext cx="2946356" cy="27949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  <a:effectLst>
            <a:reflection stA="33000" endPos="28000" dist="5000" dir="5400000" sy="-100000" algn="bl" rotWithShape="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7C9541-2875-2C96-BABF-5E36C48AA3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070" y="1461052"/>
            <a:ext cx="4161261" cy="404567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294" y="0"/>
            <a:ext cx="8666293" cy="6730738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2"/>
          <p:cNvSpPr/>
          <p:nvPr/>
        </p:nvSpPr>
        <p:spPr>
          <a:xfrm>
            <a:off x="9365941" y="2913879"/>
            <a:ext cx="2652205" cy="1276381"/>
          </a:xfrm>
          <a:prstGeom prst="wedgeEllipseCallout">
            <a:avLst>
              <a:gd name="adj1" fmla="val -62849"/>
              <a:gd name="adj2" fmla="val -54773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Карта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 обозначением экспедиций Николя Ванье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1120" y="108752"/>
            <a:ext cx="8732132" cy="6612559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3"/>
          <p:cNvSpPr/>
          <p:nvPr/>
        </p:nvSpPr>
        <p:spPr>
          <a:xfrm>
            <a:off x="104481" y="1139467"/>
            <a:ext cx="2287001" cy="1400667"/>
          </a:xfrm>
          <a:prstGeom prst="wedgeEllipseCallout">
            <a:avLst>
              <a:gd name="adj1" fmla="val 106763"/>
              <a:gd name="adj2" fmla="val -68814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Описание книги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Николя Ванье </a:t>
            </a:r>
            <a:endParaRPr/>
          </a:p>
        </p:txBody>
      </p:sp>
      <p:sp>
        <p:nvSpPr>
          <p:cNvPr id="200" name="Google Shape;200;p23"/>
          <p:cNvSpPr/>
          <p:nvPr/>
        </p:nvSpPr>
        <p:spPr>
          <a:xfrm>
            <a:off x="266333" y="4494321"/>
            <a:ext cx="2405848" cy="1400667"/>
          </a:xfrm>
          <a:prstGeom prst="wedgeEllipseCallout">
            <a:avLst>
              <a:gd name="adj1" fmla="val 84445"/>
              <a:gd name="adj2" fmla="val -123323"/>
            </a:avLst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Отзыв о книге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Николя Ванье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24"/>
          <p:cNvPicPr preferRelativeResize="0"/>
          <p:nvPr/>
        </p:nvPicPr>
        <p:blipFill rotWithShape="1">
          <a:blip r:embed="rId3">
            <a:alphaModFix/>
          </a:blip>
          <a:srcRect r="5809"/>
          <a:stretch/>
        </p:blipFill>
        <p:spPr>
          <a:xfrm>
            <a:off x="0" y="980389"/>
            <a:ext cx="7448365" cy="4941018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4"/>
          <p:cNvSpPr/>
          <p:nvPr/>
        </p:nvSpPr>
        <p:spPr>
          <a:xfrm>
            <a:off x="8469297" y="627798"/>
            <a:ext cx="3595456" cy="139631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0"/>
                </a:moveTo>
                <a:close/>
                <a:lnTo>
                  <a:pt x="-10000" y="120000"/>
                </a:lnTo>
              </a:path>
              <a:path w="120000" h="120000" fill="none" extrusionOk="0">
                <a:moveTo>
                  <a:pt x="-10000" y="22500"/>
                </a:moveTo>
                <a:lnTo>
                  <a:pt x="-36856" y="166018"/>
                </a:ln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2F549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находить и извлекать информацию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2F549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7" name="Google Shape;207;p24"/>
          <p:cNvSpPr/>
          <p:nvPr/>
        </p:nvSpPr>
        <p:spPr>
          <a:xfrm>
            <a:off x="8723791" y="2888744"/>
            <a:ext cx="3468209" cy="139631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0"/>
                </a:moveTo>
                <a:close/>
                <a:lnTo>
                  <a:pt x="-10000" y="120000"/>
                </a:lnTo>
              </a:path>
              <a:path w="120000" h="120000" fill="none" extrusionOk="0">
                <a:moveTo>
                  <a:pt x="-10000" y="22500"/>
                </a:moveTo>
                <a:lnTo>
                  <a:pt x="-37913" y="201114"/>
                </a:ln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0" u="none" strike="noStrike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интегрировать и интерпретировать информацию</a:t>
            </a:r>
            <a:endParaRPr sz="40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185" y="556181"/>
            <a:ext cx="7356666" cy="60132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5"/>
          <p:cNvSpPr/>
          <p:nvPr/>
        </p:nvSpPr>
        <p:spPr>
          <a:xfrm>
            <a:off x="8884048" y="2466895"/>
            <a:ext cx="3468209" cy="139631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0"/>
                </a:moveTo>
                <a:close/>
                <a:lnTo>
                  <a:pt x="-10000" y="120000"/>
                </a:lnTo>
              </a:path>
              <a:path w="120000" h="120000" fill="none" extrusionOk="0">
                <a:moveTo>
                  <a:pt x="-10000" y="22500"/>
                </a:moveTo>
                <a:lnTo>
                  <a:pt x="-41827" y="22882"/>
                </a:ln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0" u="none" strike="noStrike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интегрировать и интерпретировать информацию</a:t>
            </a:r>
            <a:endParaRPr sz="40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377" y="389001"/>
            <a:ext cx="7676858" cy="3477361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6"/>
          <p:cNvSpPr/>
          <p:nvPr/>
        </p:nvSpPr>
        <p:spPr>
          <a:xfrm>
            <a:off x="9224179" y="1159025"/>
            <a:ext cx="2500007" cy="139631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0"/>
                </a:moveTo>
                <a:close/>
                <a:lnTo>
                  <a:pt x="-10000" y="120000"/>
                </a:lnTo>
              </a:path>
              <a:path w="120000" h="120000" fill="none" extrusionOk="0">
                <a:moveTo>
                  <a:pt x="-10000" y="22500"/>
                </a:moveTo>
                <a:lnTo>
                  <a:pt x="-48926" y="171085"/>
                </a:ln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находить и извлекать информацию </a:t>
            </a:r>
            <a:r>
              <a:rPr lang="ru-RU"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</p:txBody>
      </p:sp>
      <p:pic>
        <p:nvPicPr>
          <p:cNvPr id="220" name="Google Shape;220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98436" y="3601039"/>
            <a:ext cx="4193564" cy="3256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7659" y="4337341"/>
            <a:ext cx="6845625" cy="2131658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6"/>
          <p:cNvSpPr/>
          <p:nvPr/>
        </p:nvSpPr>
        <p:spPr>
          <a:xfrm>
            <a:off x="7204884" y="5198983"/>
            <a:ext cx="711951" cy="408373"/>
          </a:xfrm>
          <a:prstGeom prst="lef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609" y="161925"/>
            <a:ext cx="6524625" cy="653415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7"/>
          <p:cNvSpPr/>
          <p:nvPr/>
        </p:nvSpPr>
        <p:spPr>
          <a:xfrm>
            <a:off x="8723791" y="217413"/>
            <a:ext cx="3468209" cy="139631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0"/>
                </a:moveTo>
                <a:close/>
                <a:lnTo>
                  <a:pt x="-10000" y="120000"/>
                </a:lnTo>
              </a:path>
              <a:path w="120000" h="120000" fill="none" extrusionOk="0">
                <a:moveTo>
                  <a:pt x="-10000" y="22500"/>
                </a:moveTo>
                <a:lnTo>
                  <a:pt x="-74099" y="194916"/>
                </a:ln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0" u="none" strike="noStrike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интегрировать и интерпретировать информацию</a:t>
            </a:r>
            <a:endParaRPr sz="40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9" name="Google Shape;229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609" y="5138539"/>
            <a:ext cx="6524625" cy="1719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81156" y="1800519"/>
            <a:ext cx="4193564" cy="3256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06234" y="5244276"/>
            <a:ext cx="5337252" cy="12551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128" y="1961712"/>
            <a:ext cx="7474055" cy="3611916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8"/>
          <p:cNvSpPr/>
          <p:nvPr/>
        </p:nvSpPr>
        <p:spPr>
          <a:xfrm>
            <a:off x="9141041" y="407275"/>
            <a:ext cx="3468209" cy="139631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0"/>
                </a:moveTo>
                <a:close/>
                <a:lnTo>
                  <a:pt x="-10000" y="120000"/>
                </a:lnTo>
              </a:path>
              <a:path w="120000" h="120000" fill="none" extrusionOk="0">
                <a:moveTo>
                  <a:pt x="-10000" y="22500"/>
                </a:moveTo>
                <a:lnTo>
                  <a:pt x="-52270" y="92311"/>
                </a:ln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0" u="none" strike="noStrike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интегрировать и интерпретировать информацию</a:t>
            </a:r>
            <a:endParaRPr sz="40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28"/>
          <p:cNvSpPr/>
          <p:nvPr/>
        </p:nvSpPr>
        <p:spPr>
          <a:xfrm>
            <a:off x="9052265" y="2600060"/>
            <a:ext cx="3003611" cy="139631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0"/>
                </a:moveTo>
                <a:close/>
                <a:lnTo>
                  <a:pt x="-10000" y="120000"/>
                </a:lnTo>
              </a:path>
              <a:path w="120000" h="120000" fill="none" extrusionOk="0">
                <a:moveTo>
                  <a:pt x="-10000" y="22500"/>
                </a:moveTo>
                <a:lnTo>
                  <a:pt x="-56140" y="89258"/>
                </a:ln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осмысливать и оценивать содержание и форму текста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</p:txBody>
      </p:sp>
      <p:pic>
        <p:nvPicPr>
          <p:cNvPr id="239" name="Google Shape;239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6796" y="499029"/>
            <a:ext cx="7520384" cy="1304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44724" y="5563202"/>
            <a:ext cx="8184911" cy="1226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9"/>
          <p:cNvSpPr/>
          <p:nvPr/>
        </p:nvSpPr>
        <p:spPr>
          <a:xfrm>
            <a:off x="-1" y="0"/>
            <a:ext cx="12191695" cy="6858000"/>
          </a:xfrm>
          <a:prstGeom prst="rect">
            <a:avLst/>
          </a:prstGeom>
          <a:gradFill>
            <a:gsLst>
              <a:gs pos="0">
                <a:srgbClr val="F5F7FC"/>
              </a:gs>
              <a:gs pos="74000">
                <a:srgbClr val="A9BEE4"/>
              </a:gs>
              <a:gs pos="83000">
                <a:srgbClr val="A9BEE4"/>
              </a:gs>
              <a:gs pos="100000">
                <a:srgbClr val="C5D3ED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9"/>
          <p:cNvSpPr/>
          <p:nvPr/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9"/>
          <p:cNvSpPr/>
          <p:nvPr/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9"/>
          <p:cNvSpPr txBox="1">
            <a:spLocks noGrp="1"/>
          </p:cNvSpPr>
          <p:nvPr>
            <p:ph type="title"/>
          </p:nvPr>
        </p:nvSpPr>
        <p:spPr>
          <a:xfrm>
            <a:off x="1366160" y="1660121"/>
            <a:ext cx="9623404" cy="330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</a:pPr>
            <a:r>
              <a:rPr lang="ru-RU" sz="8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Какова цель работы с данным кейсом?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0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4" name="Google Shape;254;p30" descr="Стрелка, очистка сбояая цель глаз бык"/>
          <p:cNvPicPr preferRelativeResize="0"/>
          <p:nvPr/>
        </p:nvPicPr>
        <p:blipFill rotWithShape="1">
          <a:blip r:embed="rId3">
            <a:alphaModFix/>
          </a:blip>
          <a:srcRect t="21771" b="21979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0"/>
          <p:cNvSpPr/>
          <p:nvPr/>
        </p:nvSpPr>
        <p:spPr>
          <a:xfrm>
            <a:off x="0" y="2207602"/>
            <a:ext cx="12191999" cy="316214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4901"/>
                </a:srgbClr>
              </a:gs>
              <a:gs pos="50000">
                <a:srgbClr val="000000">
                  <a:alpha val="29803"/>
                </a:srgbClr>
              </a:gs>
              <a:gs pos="75000">
                <a:srgbClr val="000000">
                  <a:alpha val="14901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30"/>
          <p:cNvSpPr txBox="1">
            <a:spLocks noGrp="1"/>
          </p:cNvSpPr>
          <p:nvPr>
            <p:ph type="title"/>
          </p:nvPr>
        </p:nvSpPr>
        <p:spPr>
          <a:xfrm>
            <a:off x="964115" y="3175282"/>
            <a:ext cx="10058400" cy="357477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9600"/>
              <a:buFont typeface="Calibri"/>
              <a:buNone/>
            </a:pPr>
            <a:r>
              <a:rPr lang="ru-RU" sz="9600">
                <a:solidFill>
                  <a:srgbClr val="FFC000"/>
                </a:solidFill>
              </a:rPr>
              <a:t>Цель практикума</a:t>
            </a:r>
            <a:endParaRPr sz="960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31"/>
          <p:cNvSpPr txBox="1">
            <a:spLocks noGrp="1"/>
          </p:cNvSpPr>
          <p:nvPr>
            <p:ph type="title"/>
          </p:nvPr>
        </p:nvSpPr>
        <p:spPr>
          <a:xfrm>
            <a:off x="593271" y="1161740"/>
            <a:ext cx="9679449" cy="2847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libri"/>
              <a:buNone/>
            </a:pPr>
            <a:r>
              <a:rPr lang="ru-RU" sz="11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Моделирование урока</a:t>
            </a:r>
            <a:endParaRPr sz="115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3" name="Google Shape;263;p31"/>
          <p:cNvCxnSpPr/>
          <p:nvPr/>
        </p:nvCxnSpPr>
        <p:spPr>
          <a:xfrm>
            <a:off x="8878" y="806470"/>
            <a:ext cx="8453437" cy="0"/>
          </a:xfrm>
          <a:prstGeom prst="straightConnector1">
            <a:avLst/>
          </a:prstGeom>
          <a:noFill/>
          <a:ln w="25400" cap="sq" cmpd="sng">
            <a:solidFill>
              <a:srgbClr val="FFFFFF"/>
            </a:solidFill>
            <a:prstDash val="solid"/>
            <a:bevel/>
            <a:headEnd type="none" w="sm" len="sm"/>
            <a:tailEnd type="none" w="sm" len="sm"/>
          </a:ln>
        </p:spPr>
      </p:cxnSp>
      <p:sp>
        <p:nvSpPr>
          <p:cNvPr id="264" name="Google Shape;264;p31"/>
          <p:cNvSpPr/>
          <p:nvPr/>
        </p:nvSpPr>
        <p:spPr>
          <a:xfrm>
            <a:off x="544954" y="2875093"/>
            <a:ext cx="139039" cy="139039"/>
          </a:xfrm>
          <a:custGeom>
            <a:avLst/>
            <a:gdLst/>
            <a:ahLst/>
            <a:cxnLst/>
            <a:rect l="l" t="t" r="r" b="b"/>
            <a:pathLst>
              <a:path w="139039" h="139039" extrusionOk="0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31"/>
          <p:cNvSpPr/>
          <p:nvPr/>
        </p:nvSpPr>
        <p:spPr>
          <a:xfrm>
            <a:off x="903734" y="3104388"/>
            <a:ext cx="91138" cy="91138"/>
          </a:xfrm>
          <a:custGeom>
            <a:avLst/>
            <a:gdLst/>
            <a:ahLst/>
            <a:cxnLst/>
            <a:rect l="l" t="t" r="r" b="b"/>
            <a:pathLst>
              <a:path w="91138" h="91138" extrusionOk="0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31"/>
          <p:cNvSpPr/>
          <p:nvPr/>
        </p:nvSpPr>
        <p:spPr>
          <a:xfrm>
            <a:off x="529414" y="3619532"/>
            <a:ext cx="127714" cy="127714"/>
          </a:xfrm>
          <a:custGeom>
            <a:avLst/>
            <a:gdLst/>
            <a:ahLst/>
            <a:cxnLst/>
            <a:rect l="l" t="t" r="r" b="b"/>
            <a:pathLst>
              <a:path w="127714" h="127714" extrusionOk="0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7" name="Google Shape;267;p31" descr="AutoCAD 2021. 3D моделирование курс обучения в Новокузнецке - ИДОИКР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04482" y="2714026"/>
            <a:ext cx="3946433" cy="3859507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14"/>
          <p:cNvPicPr preferRelativeResize="0"/>
          <p:nvPr/>
        </p:nvPicPr>
        <p:blipFill rotWithShape="1">
          <a:blip r:embed="rId3">
            <a:alphaModFix amt="20000"/>
          </a:blip>
          <a:srcRect l="14761" r="14740"/>
          <a:stretch/>
        </p:blipFill>
        <p:spPr>
          <a:xfrm>
            <a:off x="0" y="10"/>
            <a:ext cx="966964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/>
          <p:nvPr/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647"/>
                </a:srgbClr>
              </a:gs>
              <a:gs pos="35000">
                <a:srgbClr val="FFFFFF">
                  <a:alpha val="76862"/>
                </a:srgbClr>
              </a:gs>
              <a:gs pos="48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4"/>
          <p:cNvSpPr txBox="1">
            <a:spLocks noGrp="1"/>
          </p:cNvSpPr>
          <p:nvPr>
            <p:ph type="body" idx="1"/>
          </p:nvPr>
        </p:nvSpPr>
        <p:spPr>
          <a:xfrm>
            <a:off x="3719744" y="1669533"/>
            <a:ext cx="7989901" cy="374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None/>
            </a:pPr>
            <a:r>
              <a:rPr lang="ru-RU" sz="4000" b="1" i="1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Скажи мне – и я забуду. </a:t>
            </a:r>
            <a:endParaRPr/>
          </a:p>
          <a:p>
            <a:pPr marL="0" lvl="0" indent="0" algn="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ct val="100000"/>
              <a:buNone/>
            </a:pPr>
            <a:r>
              <a:rPr lang="ru-RU" sz="4000" b="1" i="1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Покажи мне – я смогу запомнить. </a:t>
            </a:r>
            <a:endParaRPr/>
          </a:p>
          <a:p>
            <a:pPr marL="0" lvl="0" indent="0" algn="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ct val="100000"/>
              <a:buNone/>
            </a:pPr>
            <a:r>
              <a:rPr lang="ru-RU" sz="4000" b="1" i="1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Позволь мне это сделать самому –  </a:t>
            </a:r>
            <a:endParaRPr/>
          </a:p>
          <a:p>
            <a:pPr marL="0" lvl="0" indent="0" algn="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ct val="100000"/>
              <a:buNone/>
            </a:pPr>
            <a:r>
              <a:rPr lang="ru-RU" sz="4000" b="1" i="1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и это станет моим навсегда</a:t>
            </a:r>
            <a:endParaRPr sz="4000" b="1" i="1">
              <a:solidFill>
                <a:srgbClr val="00206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2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32"/>
          <p:cNvSpPr txBox="1">
            <a:spLocks noGrp="1"/>
          </p:cNvSpPr>
          <p:nvPr>
            <p:ph type="title"/>
          </p:nvPr>
        </p:nvSpPr>
        <p:spPr>
          <a:xfrm>
            <a:off x="500849" y="258343"/>
            <a:ext cx="10515600" cy="1133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6600"/>
              <a:buFont typeface="Calibri"/>
              <a:buNone/>
            </a:pPr>
            <a:r>
              <a:rPr lang="ru-RU" sz="66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Структура урока</a:t>
            </a:r>
            <a:endParaRPr sz="66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4" name="Google Shape;274;p32"/>
          <p:cNvGrpSpPr/>
          <p:nvPr/>
        </p:nvGrpSpPr>
        <p:grpSpPr>
          <a:xfrm>
            <a:off x="838200" y="1830075"/>
            <a:ext cx="10515600" cy="4349993"/>
            <a:chOff x="0" y="1275"/>
            <a:chExt cx="10515600" cy="4349993"/>
          </a:xfrm>
        </p:grpSpPr>
        <p:sp>
          <p:nvSpPr>
            <p:cNvPr id="275" name="Google Shape;275;p32"/>
            <p:cNvSpPr/>
            <p:nvPr/>
          </p:nvSpPr>
          <p:spPr>
            <a:xfrm>
              <a:off x="4206240" y="1275"/>
              <a:ext cx="6309360" cy="1011626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FFE8CA">
                <a:alpha val="89803"/>
              </a:srgbClr>
            </a:solidFill>
            <a:ln w="9525" cap="flat" cmpd="sng">
              <a:solidFill>
                <a:srgbClr val="FFE8CA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2"/>
            <p:cNvSpPr txBox="1"/>
            <p:nvPr/>
          </p:nvSpPr>
          <p:spPr>
            <a:xfrm>
              <a:off x="4206240" y="127728"/>
              <a:ext cx="5930000" cy="758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100" tIns="31100" rIns="31100" bIns="31100" anchor="t" anchorCtr="0">
              <a:noAutofit/>
            </a:bodyPr>
            <a:lstStyle/>
            <a:p>
              <a:pPr marL="285750" marR="0" lvl="1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900"/>
                <a:buFont typeface="Calibri"/>
                <a:buNone/>
              </a:pPr>
              <a:endParaRPr sz="4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32"/>
            <p:cNvSpPr/>
            <p:nvPr/>
          </p:nvSpPr>
          <p:spPr>
            <a:xfrm>
              <a:off x="0" y="1275"/>
              <a:ext cx="4206240" cy="1011626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2"/>
            <p:cNvSpPr txBox="1"/>
            <p:nvPr/>
          </p:nvSpPr>
          <p:spPr>
            <a:xfrm>
              <a:off x="49384" y="50659"/>
              <a:ext cx="4107472" cy="9128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3825" tIns="81900" rIns="163825" bIns="8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300"/>
                <a:buFont typeface="Calibri"/>
                <a:buNone/>
              </a:pPr>
              <a:r>
                <a:rPr lang="ru-RU"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ВЫЗОВ</a:t>
              </a:r>
              <a:endParaRPr/>
            </a:p>
          </p:txBody>
        </p:sp>
        <p:sp>
          <p:nvSpPr>
            <p:cNvPr id="279" name="Google Shape;279;p32"/>
            <p:cNvSpPr/>
            <p:nvPr/>
          </p:nvSpPr>
          <p:spPr>
            <a:xfrm>
              <a:off x="4206240" y="1114064"/>
              <a:ext cx="6309360" cy="1011626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DEF9CB">
                <a:alpha val="89803"/>
              </a:srgbClr>
            </a:solidFill>
            <a:ln w="9525" cap="flat" cmpd="sng">
              <a:solidFill>
                <a:srgbClr val="DEF9CB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2"/>
            <p:cNvSpPr txBox="1"/>
            <p:nvPr/>
          </p:nvSpPr>
          <p:spPr>
            <a:xfrm>
              <a:off x="4206240" y="1240517"/>
              <a:ext cx="5930000" cy="758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100" tIns="31100" rIns="31100" bIns="31100" anchor="t" anchorCtr="0">
              <a:noAutofit/>
            </a:bodyPr>
            <a:lstStyle/>
            <a:p>
              <a:pPr marL="285750" marR="0" lvl="1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900"/>
                <a:buFont typeface="Calibri"/>
                <a:buNone/>
              </a:pPr>
              <a:endParaRPr sz="4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32"/>
            <p:cNvSpPr/>
            <p:nvPr/>
          </p:nvSpPr>
          <p:spPr>
            <a:xfrm>
              <a:off x="0" y="1114064"/>
              <a:ext cx="4206240" cy="1011626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1F79E"/>
                </a:gs>
                <a:gs pos="50000">
                  <a:srgbClr val="A4F490"/>
                </a:gs>
                <a:gs pos="100000">
                  <a:srgbClr val="95F87B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2"/>
            <p:cNvSpPr txBox="1"/>
            <p:nvPr/>
          </p:nvSpPr>
          <p:spPr>
            <a:xfrm>
              <a:off x="49384" y="1163448"/>
              <a:ext cx="4107472" cy="9128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3825" tIns="81900" rIns="163825" bIns="8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300"/>
                <a:buFont typeface="Calibri"/>
                <a:buNone/>
              </a:pPr>
              <a:r>
                <a:rPr lang="ru-RU"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ОСМЫСЛЕНИЕ</a:t>
              </a:r>
              <a:endParaRPr/>
            </a:p>
          </p:txBody>
        </p:sp>
        <p:sp>
          <p:nvSpPr>
            <p:cNvPr id="283" name="Google Shape;283;p32"/>
            <p:cNvSpPr/>
            <p:nvPr/>
          </p:nvSpPr>
          <p:spPr>
            <a:xfrm>
              <a:off x="4206240" y="2226853"/>
              <a:ext cx="6309360" cy="1011626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CDF3E3">
                <a:alpha val="89803"/>
              </a:srgbClr>
            </a:solidFill>
            <a:ln w="9525" cap="flat" cmpd="sng">
              <a:solidFill>
                <a:srgbClr val="CDF3E3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2"/>
            <p:cNvSpPr/>
            <p:nvPr/>
          </p:nvSpPr>
          <p:spPr>
            <a:xfrm>
              <a:off x="0" y="2226853"/>
              <a:ext cx="4206240" cy="1011626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A5EFC9"/>
                </a:gs>
                <a:gs pos="50000">
                  <a:srgbClr val="96ECBF"/>
                </a:gs>
                <a:gs pos="100000">
                  <a:srgbClr val="83EDB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2"/>
            <p:cNvSpPr txBox="1"/>
            <p:nvPr/>
          </p:nvSpPr>
          <p:spPr>
            <a:xfrm>
              <a:off x="49384" y="2276237"/>
              <a:ext cx="4107472" cy="9128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3825" tIns="81900" rIns="163825" bIns="8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300"/>
                <a:buFont typeface="Calibri"/>
                <a:buNone/>
              </a:pPr>
              <a:r>
                <a:rPr lang="ru-RU"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ПРИМЕНЕНИЕ</a:t>
              </a:r>
              <a:endParaRPr/>
            </a:p>
          </p:txBody>
        </p:sp>
        <p:sp>
          <p:nvSpPr>
            <p:cNvPr id="286" name="Google Shape;286;p32"/>
            <p:cNvSpPr/>
            <p:nvPr/>
          </p:nvSpPr>
          <p:spPr>
            <a:xfrm>
              <a:off x="4206240" y="3339642"/>
              <a:ext cx="6309360" cy="1011626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D0DCEE">
                <a:alpha val="89803"/>
              </a:srgbClr>
            </a:solidFill>
            <a:ln w="9525" cap="flat" cmpd="sng">
              <a:solidFill>
                <a:srgbClr val="D0DCEE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2"/>
            <p:cNvSpPr/>
            <p:nvPr/>
          </p:nvSpPr>
          <p:spPr>
            <a:xfrm>
              <a:off x="0" y="3339642"/>
              <a:ext cx="4206240" cy="1011626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AFC9E9"/>
                </a:gs>
                <a:gs pos="50000">
                  <a:srgbClr val="A0BFE4"/>
                </a:gs>
                <a:gs pos="100000">
                  <a:srgbClr val="8FB7E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2"/>
            <p:cNvSpPr txBox="1"/>
            <p:nvPr/>
          </p:nvSpPr>
          <p:spPr>
            <a:xfrm>
              <a:off x="49384" y="3389026"/>
              <a:ext cx="4107472" cy="9128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3825" tIns="81900" rIns="163825" bIns="8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300"/>
                <a:buFont typeface="Calibri"/>
                <a:buNone/>
              </a:pPr>
              <a:r>
                <a:rPr lang="ru-RU"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РЕФЛЕКСИЯ</a:t>
              </a: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3"/>
          <p:cNvSpPr txBox="1">
            <a:spLocks noGrp="1"/>
          </p:cNvSpPr>
          <p:nvPr>
            <p:ph type="title"/>
          </p:nvPr>
        </p:nvSpPr>
        <p:spPr>
          <a:xfrm>
            <a:off x="838200" y="346229"/>
            <a:ext cx="10515600" cy="646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ct val="100000"/>
              <a:buFont typeface="Calibri"/>
              <a:buNone/>
            </a:pPr>
            <a:r>
              <a:rPr lang="ru-RU">
                <a:solidFill>
                  <a:srgbClr val="2F5496"/>
                </a:solidFill>
              </a:rPr>
              <a:t>Варианты моделей урока</a:t>
            </a:r>
            <a:endParaRPr/>
          </a:p>
        </p:txBody>
      </p:sp>
      <p:grpSp>
        <p:nvGrpSpPr>
          <p:cNvPr id="294" name="Google Shape;294;p33"/>
          <p:cNvGrpSpPr/>
          <p:nvPr/>
        </p:nvGrpSpPr>
        <p:grpSpPr>
          <a:xfrm>
            <a:off x="862994" y="209195"/>
            <a:ext cx="10537773" cy="6439608"/>
            <a:chOff x="24794" y="-1"/>
            <a:chExt cx="10537773" cy="6439608"/>
          </a:xfrm>
        </p:grpSpPr>
        <p:sp>
          <p:nvSpPr>
            <p:cNvPr id="295" name="Google Shape;295;p33"/>
            <p:cNvSpPr/>
            <p:nvPr/>
          </p:nvSpPr>
          <p:spPr>
            <a:xfrm>
              <a:off x="1342015" y="1094733"/>
              <a:ext cx="7903330" cy="4250141"/>
            </a:xfrm>
            <a:prstGeom prst="round2DiagRect">
              <a:avLst>
                <a:gd name="adj1" fmla="val 0"/>
                <a:gd name="adj2" fmla="val 16670"/>
              </a:avLst>
            </a:prstGeom>
            <a:solidFill>
              <a:schemeClr val="lt1"/>
            </a:solidFill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96" name="Google Shape;296;p33"/>
            <p:cNvCxnSpPr/>
            <p:nvPr/>
          </p:nvCxnSpPr>
          <p:spPr>
            <a:xfrm>
              <a:off x="5293681" y="1545505"/>
              <a:ext cx="1053" cy="3348596"/>
            </a:xfrm>
            <a:prstGeom prst="straightConnector1">
              <a:avLst/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97" name="Google Shape;297;p33"/>
            <p:cNvSpPr/>
            <p:nvPr/>
          </p:nvSpPr>
          <p:spPr>
            <a:xfrm>
              <a:off x="1605459" y="1416713"/>
              <a:ext cx="3424776" cy="3606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3"/>
            <p:cNvSpPr txBox="1"/>
            <p:nvPr/>
          </p:nvSpPr>
          <p:spPr>
            <a:xfrm>
              <a:off x="1605459" y="1416713"/>
              <a:ext cx="3424776" cy="3606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Noto Sans Symbols"/>
                <a:buNone/>
              </a:pPr>
              <a:r>
                <a:rPr lang="ru-RU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Создать кейс, приближенный к теме урока, используя дополнительный материал</a:t>
              </a:r>
              <a:endParaRPr/>
            </a:p>
          </p:txBody>
        </p:sp>
        <p:sp>
          <p:nvSpPr>
            <p:cNvPr id="299" name="Google Shape;299;p33"/>
            <p:cNvSpPr/>
            <p:nvPr/>
          </p:nvSpPr>
          <p:spPr>
            <a:xfrm>
              <a:off x="5557125" y="1416713"/>
              <a:ext cx="3424776" cy="3606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3"/>
            <p:cNvSpPr txBox="1"/>
            <p:nvPr/>
          </p:nvSpPr>
          <p:spPr>
            <a:xfrm>
              <a:off x="5557125" y="1416713"/>
              <a:ext cx="3424776" cy="3606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rPr lang="ru-RU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Адаптировать/ трансформировать материал учебника к задачам формирования ФГ </a:t>
              </a:r>
              <a:endParaRPr/>
            </a:p>
          </p:txBody>
        </p:sp>
        <p:sp>
          <p:nvSpPr>
            <p:cNvPr id="301" name="Google Shape;301;p33"/>
            <p:cNvSpPr/>
            <p:nvPr/>
          </p:nvSpPr>
          <p:spPr>
            <a:xfrm rot="-5400000">
              <a:off x="-1634854" y="1659647"/>
              <a:ext cx="4636517" cy="1317221"/>
            </a:xfrm>
            <a:prstGeom prst="rightArrow">
              <a:avLst>
                <a:gd name="adj1" fmla="val 49830"/>
                <a:gd name="adj2" fmla="val 60660"/>
              </a:avLst>
            </a:prstGeom>
            <a:solidFill>
              <a:srgbClr val="CCD3EA"/>
            </a:solidFill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3"/>
            <p:cNvSpPr txBox="1"/>
            <p:nvPr/>
          </p:nvSpPr>
          <p:spPr>
            <a:xfrm rot="-5400000">
              <a:off x="-1435777" y="2189150"/>
              <a:ext cx="4238362" cy="6563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alibri"/>
                <a:buNone/>
              </a:pPr>
              <a:r>
                <a:rPr lang="ru-RU" sz="3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Обучающий кейс</a:t>
              </a:r>
              <a:endParaRPr/>
            </a:p>
          </p:txBody>
        </p:sp>
        <p:sp>
          <p:nvSpPr>
            <p:cNvPr id="303" name="Google Shape;303;p33"/>
            <p:cNvSpPr/>
            <p:nvPr/>
          </p:nvSpPr>
          <p:spPr>
            <a:xfrm rot="5400000">
              <a:off x="7585698" y="3462738"/>
              <a:ext cx="4636517" cy="1317221"/>
            </a:xfrm>
            <a:prstGeom prst="rightArrow">
              <a:avLst>
                <a:gd name="adj1" fmla="val 49830"/>
                <a:gd name="adj2" fmla="val 60660"/>
              </a:avLst>
            </a:prstGeom>
            <a:solidFill>
              <a:srgbClr val="CCD3EA"/>
            </a:solidFill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3"/>
            <p:cNvSpPr txBox="1"/>
            <p:nvPr/>
          </p:nvSpPr>
          <p:spPr>
            <a:xfrm rot="5400000">
              <a:off x="7784776" y="3594086"/>
              <a:ext cx="4238362" cy="6563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alibri"/>
                <a:buNone/>
              </a:pPr>
              <a:r>
                <a:rPr lang="ru-RU" sz="3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Система заданий</a:t>
              </a:r>
              <a:endParaRPr/>
            </a:p>
          </p:txBody>
        </p:sp>
      </p:grpSp>
      <p:sp>
        <p:nvSpPr>
          <p:cNvPr id="305" name="Google Shape;305;p33"/>
          <p:cNvSpPr/>
          <p:nvPr/>
        </p:nvSpPr>
        <p:spPr>
          <a:xfrm>
            <a:off x="3966609" y="4485417"/>
            <a:ext cx="482696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0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ЧГ+МГ+ЕНГ+КМ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4"/>
          <p:cNvSpPr/>
          <p:nvPr/>
        </p:nvSpPr>
        <p:spPr>
          <a:xfrm>
            <a:off x="763480" y="372862"/>
            <a:ext cx="2352582" cy="2192785"/>
          </a:xfrm>
          <a:prstGeom prst="sun">
            <a:avLst>
              <a:gd name="adj" fmla="val 25000"/>
            </a:avLst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Цель</a:t>
            </a:r>
            <a:endParaRPr/>
          </a:p>
        </p:txBody>
      </p:sp>
      <p:sp>
        <p:nvSpPr>
          <p:cNvPr id="311" name="Google Shape;311;p34"/>
          <p:cNvSpPr/>
          <p:nvPr/>
        </p:nvSpPr>
        <p:spPr>
          <a:xfrm>
            <a:off x="4638582" y="656948"/>
            <a:ext cx="1944209" cy="1509204"/>
          </a:xfrm>
          <a:prstGeom prst="triangle">
            <a:avLst>
              <a:gd name="adj" fmla="val 50000"/>
            </a:avLst>
          </a:prstGeom>
          <a:solidFill>
            <a:srgbClr val="FF66FF"/>
          </a:solidFill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этап</a:t>
            </a:r>
            <a:endParaRPr/>
          </a:p>
        </p:txBody>
      </p:sp>
      <p:sp>
        <p:nvSpPr>
          <p:cNvPr id="312" name="Google Shape;312;p34"/>
          <p:cNvSpPr/>
          <p:nvPr/>
        </p:nvSpPr>
        <p:spPr>
          <a:xfrm>
            <a:off x="4088165" y="2166152"/>
            <a:ext cx="3022849" cy="3000651"/>
          </a:xfrm>
          <a:prstGeom prst="trapezoid">
            <a:avLst>
              <a:gd name="adj" fmla="val 25000"/>
            </a:avLst>
          </a:pr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этап </a:t>
            </a:r>
            <a:endParaRPr/>
          </a:p>
        </p:txBody>
      </p:sp>
      <p:sp>
        <p:nvSpPr>
          <p:cNvPr id="313" name="Google Shape;313;p34"/>
          <p:cNvSpPr/>
          <p:nvPr/>
        </p:nvSpPr>
        <p:spPr>
          <a:xfrm>
            <a:off x="3528872" y="5166804"/>
            <a:ext cx="4163628" cy="1287262"/>
          </a:xfrm>
          <a:prstGeom prst="snip2SameRect">
            <a:avLst>
              <a:gd name="adj1" fmla="val 16667"/>
              <a:gd name="adj2" fmla="val 0"/>
            </a:avLst>
          </a:prstGeom>
          <a:solidFill>
            <a:schemeClr val="accent2"/>
          </a:solidFill>
          <a:ln w="12700" cap="flat" cmpd="sng">
            <a:solidFill>
              <a:srgbClr val="AC5B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 этап</a:t>
            </a:r>
            <a:endParaRPr/>
          </a:p>
        </p:txBody>
      </p:sp>
      <p:sp>
        <p:nvSpPr>
          <p:cNvPr id="314" name="Google Shape;314;p34"/>
          <p:cNvSpPr/>
          <p:nvPr/>
        </p:nvSpPr>
        <p:spPr>
          <a:xfrm>
            <a:off x="7048870" y="284086"/>
            <a:ext cx="1571349" cy="1207363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>
            <a:gsLst>
              <a:gs pos="0">
                <a:srgbClr val="A6B6DE"/>
              </a:gs>
              <a:gs pos="50000">
                <a:srgbClr val="98AAD9"/>
              </a:gs>
              <a:gs pos="100000">
                <a:srgbClr val="859CD7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Задача 1</a:t>
            </a:r>
            <a:endParaRPr/>
          </a:p>
        </p:txBody>
      </p:sp>
      <p:sp>
        <p:nvSpPr>
          <p:cNvPr id="315" name="Google Shape;315;p34"/>
          <p:cNvSpPr/>
          <p:nvPr/>
        </p:nvSpPr>
        <p:spPr>
          <a:xfrm>
            <a:off x="9960745" y="372862"/>
            <a:ext cx="1571349" cy="1376039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>
            <a:gsLst>
              <a:gs pos="0">
                <a:srgbClr val="A6B6DE"/>
              </a:gs>
              <a:gs pos="50000">
                <a:srgbClr val="98AAD9"/>
              </a:gs>
              <a:gs pos="100000">
                <a:srgbClr val="859CD7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Задача 2</a:t>
            </a:r>
            <a:endParaRPr/>
          </a:p>
        </p:txBody>
      </p:sp>
      <p:sp>
        <p:nvSpPr>
          <p:cNvPr id="316" name="Google Shape;316;p34"/>
          <p:cNvSpPr/>
          <p:nvPr/>
        </p:nvSpPr>
        <p:spPr>
          <a:xfrm>
            <a:off x="8859914" y="2148397"/>
            <a:ext cx="1571349" cy="1280603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>
            <a:gsLst>
              <a:gs pos="0">
                <a:srgbClr val="A6B6DE"/>
              </a:gs>
              <a:gs pos="50000">
                <a:srgbClr val="98AAD9"/>
              </a:gs>
              <a:gs pos="100000">
                <a:srgbClr val="859CD7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Задача 3</a:t>
            </a:r>
            <a:endParaRPr/>
          </a:p>
        </p:txBody>
      </p:sp>
      <p:sp>
        <p:nvSpPr>
          <p:cNvPr id="317" name="Google Shape;317;p34"/>
          <p:cNvSpPr/>
          <p:nvPr/>
        </p:nvSpPr>
        <p:spPr>
          <a:xfrm>
            <a:off x="4725138" y="2274902"/>
            <a:ext cx="1764439" cy="1693416"/>
          </a:xfrm>
          <a:prstGeom prst="ellipse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этап</a:t>
            </a:r>
            <a:endParaRPr/>
          </a:p>
        </p:txBody>
      </p:sp>
      <p:pic>
        <p:nvPicPr>
          <p:cNvPr id="318" name="Google Shape;318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1925" y="5396680"/>
            <a:ext cx="419040" cy="6937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9" name="Google Shape;319;p34"/>
          <p:cNvGrpSpPr/>
          <p:nvPr/>
        </p:nvGrpSpPr>
        <p:grpSpPr>
          <a:xfrm>
            <a:off x="683165" y="5624560"/>
            <a:ext cx="2441880" cy="728640"/>
            <a:chOff x="683165" y="5624560"/>
            <a:chExt cx="2441880" cy="728640"/>
          </a:xfrm>
        </p:grpSpPr>
        <p:pic>
          <p:nvPicPr>
            <p:cNvPr id="320" name="Google Shape;320;p3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91805" y="5690440"/>
              <a:ext cx="217440" cy="295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1" name="Google Shape;321;p3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83165" y="5690080"/>
              <a:ext cx="168840" cy="2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2" name="Google Shape;322;p3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49565" y="5681440"/>
              <a:ext cx="142200" cy="1947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3" name="Google Shape;323;p3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008965" y="5708080"/>
              <a:ext cx="210960" cy="3351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4" name="Google Shape;324;p3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260245" y="5761360"/>
              <a:ext cx="140760" cy="2685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5" name="Google Shape;325;p34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401725" y="5788000"/>
              <a:ext cx="52920" cy="3621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6" name="Google Shape;326;p34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552205" y="5690440"/>
              <a:ext cx="108000" cy="405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7" name="Google Shape;327;p34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618805" y="5708080"/>
              <a:ext cx="148680" cy="3722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8" name="Google Shape;328;p34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553285" y="5960800"/>
              <a:ext cx="170640" cy="410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9" name="Google Shape;329;p34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1784045" y="5779000"/>
              <a:ext cx="89640" cy="38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0" name="Google Shape;330;p34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766405" y="5956480"/>
              <a:ext cx="167760" cy="1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1" name="Google Shape;331;p34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920125" y="5807080"/>
              <a:ext cx="184320" cy="3553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2" name="Google Shape;332;p34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2148365" y="5841280"/>
              <a:ext cx="63000" cy="376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3" name="Google Shape;333;p34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2281565" y="5839480"/>
              <a:ext cx="45000" cy="3031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4" name="Google Shape;334;p34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2379125" y="5841280"/>
              <a:ext cx="49680" cy="1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5" name="Google Shape;335;p34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2413685" y="5841280"/>
              <a:ext cx="36360" cy="2930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6" name="Google Shape;336;p34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2206685" y="6160960"/>
              <a:ext cx="339120" cy="1922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7" name="Google Shape;337;p34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2564525" y="5850280"/>
              <a:ext cx="215640" cy="4312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8" name="Google Shape;338;p34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2751725" y="5876560"/>
              <a:ext cx="36000" cy="3812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9" name="Google Shape;339;p34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2867285" y="5894560"/>
              <a:ext cx="230760" cy="412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0" name="Google Shape;340;p34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3080045" y="5876560"/>
              <a:ext cx="45000" cy="4240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1" name="Google Shape;341;p34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2981765" y="5624560"/>
              <a:ext cx="72360" cy="19908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2" name="Google Shape;342;p34"/>
          <p:cNvGrpSpPr/>
          <p:nvPr/>
        </p:nvGrpSpPr>
        <p:grpSpPr>
          <a:xfrm>
            <a:off x="7936445" y="5802760"/>
            <a:ext cx="2754720" cy="570240"/>
            <a:chOff x="7936445" y="5802760"/>
            <a:chExt cx="2754720" cy="570240"/>
          </a:xfrm>
        </p:grpSpPr>
        <p:pic>
          <p:nvPicPr>
            <p:cNvPr id="343" name="Google Shape;343;p34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7936445" y="6036400"/>
              <a:ext cx="107640" cy="336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4" name="Google Shape;344;p34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7993685" y="6009760"/>
              <a:ext cx="240480" cy="36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5" name="Google Shape;345;p34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8281685" y="5947840"/>
              <a:ext cx="312840" cy="347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6" name="Google Shape;346;p34"/>
            <p:cNvPicPr preferRelativeResize="0"/>
            <p:nvPr/>
          </p:nvPicPr>
          <p:blipFill rotWithShape="1">
            <a:blip r:embed="rId29">
              <a:alphaModFix/>
            </a:blip>
            <a:srcRect/>
            <a:stretch/>
          </p:blipFill>
          <p:spPr>
            <a:xfrm>
              <a:off x="8593085" y="5920840"/>
              <a:ext cx="93960" cy="407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7" name="Google Shape;347;p34"/>
            <p:cNvPicPr preferRelativeResize="0"/>
            <p:nvPr/>
          </p:nvPicPr>
          <p:blipFill rotWithShape="1">
            <a:blip r:embed="rId30">
              <a:alphaModFix/>
            </a:blip>
            <a:srcRect/>
            <a:stretch/>
          </p:blipFill>
          <p:spPr>
            <a:xfrm>
              <a:off x="8646365" y="6142240"/>
              <a:ext cx="173160" cy="453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8" name="Google Shape;348;p34"/>
            <p:cNvPicPr preferRelativeResize="0"/>
            <p:nvPr/>
          </p:nvPicPr>
          <p:blipFill rotWithShape="1">
            <a:blip r:embed="rId31">
              <a:alphaModFix/>
            </a:blip>
            <a:srcRect/>
            <a:stretch/>
          </p:blipFill>
          <p:spPr>
            <a:xfrm>
              <a:off x="8735285" y="5946400"/>
              <a:ext cx="54000" cy="3466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9" name="Google Shape;349;p34"/>
            <p:cNvPicPr preferRelativeResize="0"/>
            <p:nvPr/>
          </p:nvPicPr>
          <p:blipFill rotWithShape="1">
            <a:blip r:embed="rId32">
              <a:alphaModFix/>
            </a:blip>
            <a:srcRect/>
            <a:stretch/>
          </p:blipFill>
          <p:spPr>
            <a:xfrm>
              <a:off x="9036965" y="5912200"/>
              <a:ext cx="79560" cy="3736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0" name="Google Shape;350;p34"/>
            <p:cNvPicPr preferRelativeResize="0"/>
            <p:nvPr/>
          </p:nvPicPr>
          <p:blipFill rotWithShape="1">
            <a:blip r:embed="rId33">
              <a:alphaModFix/>
            </a:blip>
            <a:srcRect/>
            <a:stretch/>
          </p:blipFill>
          <p:spPr>
            <a:xfrm>
              <a:off x="8901965" y="5897800"/>
              <a:ext cx="263160" cy="50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1" name="Google Shape;351;p34"/>
            <p:cNvPicPr preferRelativeResize="0"/>
            <p:nvPr/>
          </p:nvPicPr>
          <p:blipFill rotWithShape="1">
            <a:blip r:embed="rId34">
              <a:alphaModFix/>
            </a:blip>
            <a:srcRect/>
            <a:stretch/>
          </p:blipFill>
          <p:spPr>
            <a:xfrm>
              <a:off x="9258725" y="5902480"/>
              <a:ext cx="338040" cy="3747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2" name="Google Shape;352;p34"/>
            <p:cNvPicPr preferRelativeResize="0"/>
            <p:nvPr/>
          </p:nvPicPr>
          <p:blipFill rotWithShape="1">
            <a:blip r:embed="rId35">
              <a:alphaModFix/>
            </a:blip>
            <a:srcRect/>
            <a:stretch/>
          </p:blipFill>
          <p:spPr>
            <a:xfrm>
              <a:off x="9658325" y="5867920"/>
              <a:ext cx="36360" cy="369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3" name="Google Shape;353;p34"/>
            <p:cNvPicPr preferRelativeResize="0"/>
            <p:nvPr/>
          </p:nvPicPr>
          <p:blipFill rotWithShape="1">
            <a:blip r:embed="rId36">
              <a:alphaModFix/>
            </a:blip>
            <a:srcRect/>
            <a:stretch/>
          </p:blipFill>
          <p:spPr>
            <a:xfrm>
              <a:off x="9685685" y="5874760"/>
              <a:ext cx="246960" cy="3945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4" name="Google Shape;354;p34"/>
            <p:cNvPicPr preferRelativeResize="0"/>
            <p:nvPr/>
          </p:nvPicPr>
          <p:blipFill rotWithShape="1">
            <a:blip r:embed="rId37">
              <a:alphaModFix/>
            </a:blip>
            <a:srcRect/>
            <a:stretch/>
          </p:blipFill>
          <p:spPr>
            <a:xfrm>
              <a:off x="9950285" y="5885200"/>
              <a:ext cx="411120" cy="330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5" name="Google Shape;355;p34"/>
            <p:cNvPicPr preferRelativeResize="0"/>
            <p:nvPr/>
          </p:nvPicPr>
          <p:blipFill rotWithShape="1">
            <a:blip r:embed="rId38">
              <a:alphaModFix/>
            </a:blip>
            <a:srcRect/>
            <a:stretch/>
          </p:blipFill>
          <p:spPr>
            <a:xfrm>
              <a:off x="10528445" y="5876560"/>
              <a:ext cx="63360" cy="3679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6" name="Google Shape;356;p34"/>
            <p:cNvPicPr preferRelativeResize="0"/>
            <p:nvPr/>
          </p:nvPicPr>
          <p:blipFill rotWithShape="1">
            <a:blip r:embed="rId39">
              <a:alphaModFix/>
            </a:blip>
            <a:srcRect/>
            <a:stretch/>
          </p:blipFill>
          <p:spPr>
            <a:xfrm>
              <a:off x="10324685" y="5802760"/>
              <a:ext cx="366480" cy="2952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5"/>
          <p:cNvSpPr txBox="1">
            <a:spLocks noGrp="1"/>
          </p:cNvSpPr>
          <p:nvPr>
            <p:ph type="title"/>
          </p:nvPr>
        </p:nvSpPr>
        <p:spPr>
          <a:xfrm>
            <a:off x="178325" y="565931"/>
            <a:ext cx="512896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100000"/>
              <a:buFont typeface="Calibri"/>
              <a:buNone/>
            </a:pPr>
            <a:r>
              <a:rPr lang="ru-RU" sz="6000">
                <a:solidFill>
                  <a:srgbClr val="7030A0"/>
                </a:solidFill>
              </a:rPr>
              <a:t>Практическая часть семинара</a:t>
            </a:r>
            <a:endParaRPr/>
          </a:p>
        </p:txBody>
      </p:sp>
      <p:pic>
        <p:nvPicPr>
          <p:cNvPr id="362" name="Google Shape;362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4365" y="2838726"/>
            <a:ext cx="3585578" cy="35586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3" name="Google Shape;363;p35"/>
          <p:cNvGrpSpPr/>
          <p:nvPr/>
        </p:nvGrpSpPr>
        <p:grpSpPr>
          <a:xfrm>
            <a:off x="4575106" y="0"/>
            <a:ext cx="4052530" cy="6589335"/>
            <a:chOff x="2037734" y="0"/>
            <a:chExt cx="4052530" cy="6589335"/>
          </a:xfrm>
        </p:grpSpPr>
        <p:sp>
          <p:nvSpPr>
            <p:cNvPr id="364" name="Google Shape;364;p35"/>
            <p:cNvSpPr/>
            <p:nvPr/>
          </p:nvSpPr>
          <p:spPr>
            <a:xfrm>
              <a:off x="2918641" y="0"/>
              <a:ext cx="3171623" cy="317210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412" y="60000"/>
                  </a:moveTo>
                  <a:lnTo>
                    <a:pt x="8412" y="60000"/>
                  </a:lnTo>
                  <a:cubicBezTo>
                    <a:pt x="8412" y="32962"/>
                    <a:pt x="29287" y="10511"/>
                    <a:pt x="56253" y="8547"/>
                  </a:cubicBezTo>
                  <a:cubicBezTo>
                    <a:pt x="83219" y="6583"/>
                    <a:pt x="107126" y="25773"/>
                    <a:pt x="111044" y="52526"/>
                  </a:cubicBezTo>
                  <a:cubicBezTo>
                    <a:pt x="114961" y="79279"/>
                    <a:pt x="97559" y="104517"/>
                    <a:pt x="71162" y="110367"/>
                  </a:cubicBezTo>
                  <a:lnTo>
                    <a:pt x="70593" y="118429"/>
                  </a:lnTo>
                  <a:lnTo>
                    <a:pt x="56830" y="104890"/>
                  </a:lnTo>
                  <a:lnTo>
                    <a:pt x="72706" y="88508"/>
                  </a:lnTo>
                  <a:lnTo>
                    <a:pt x="72145" y="96445"/>
                  </a:lnTo>
                  <a:cubicBezTo>
                    <a:pt x="90761" y="90240"/>
                    <a:pt x="101708" y="70999"/>
                    <a:pt x="97532" y="51824"/>
                  </a:cubicBezTo>
                  <a:cubicBezTo>
                    <a:pt x="93356" y="32649"/>
                    <a:pt x="75399" y="19705"/>
                    <a:pt x="55889" y="21805"/>
                  </a:cubicBezTo>
                  <a:cubicBezTo>
                    <a:pt x="36379" y="23906"/>
                    <a:pt x="21588" y="40375"/>
                    <a:pt x="21588" y="60000"/>
                  </a:cubicBezTo>
                  <a:close/>
                </a:path>
              </a:pathLst>
            </a:custGeom>
            <a:gradFill>
              <a:gsLst>
                <a:gs pos="0">
                  <a:srgbClr val="FFC647"/>
                </a:gs>
                <a:gs pos="50000">
                  <a:srgbClr val="FFC600"/>
                </a:gs>
                <a:gs pos="100000">
                  <a:srgbClr val="E3B40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5"/>
            <p:cNvSpPr/>
            <p:nvPr/>
          </p:nvSpPr>
          <p:spPr>
            <a:xfrm>
              <a:off x="3619674" y="1145226"/>
              <a:ext cx="1762410" cy="8809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5"/>
            <p:cNvSpPr txBox="1"/>
            <p:nvPr/>
          </p:nvSpPr>
          <p:spPr>
            <a:xfrm>
              <a:off x="3619674" y="1145226"/>
              <a:ext cx="1762410" cy="8809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9825" tIns="29825" rIns="29825" bIns="298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700"/>
                <a:buFont typeface="Calibri"/>
                <a:buNone/>
              </a:pPr>
              <a:r>
                <a:rPr lang="ru-RU" sz="4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Идеи</a:t>
              </a:r>
              <a:endParaRPr/>
            </a:p>
          </p:txBody>
        </p:sp>
        <p:sp>
          <p:nvSpPr>
            <p:cNvPr id="367" name="Google Shape;367;p35"/>
            <p:cNvSpPr/>
            <p:nvPr/>
          </p:nvSpPr>
          <p:spPr>
            <a:xfrm>
              <a:off x="2037734" y="1822610"/>
              <a:ext cx="3171623" cy="317210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481" y="23524"/>
                  </a:moveTo>
                  <a:lnTo>
                    <a:pt x="87165" y="32840"/>
                  </a:lnTo>
                  <a:lnTo>
                    <a:pt x="87165" y="32840"/>
                  </a:lnTo>
                  <a:cubicBezTo>
                    <a:pt x="75945" y="21617"/>
                    <a:pt x="58981" y="18448"/>
                    <a:pt x="44467" y="24866"/>
                  </a:cubicBezTo>
                  <a:cubicBezTo>
                    <a:pt x="29954" y="31283"/>
                    <a:pt x="20881" y="45964"/>
                    <a:pt x="21631" y="61816"/>
                  </a:cubicBezTo>
                  <a:cubicBezTo>
                    <a:pt x="22381" y="77668"/>
                    <a:pt x="32801" y="91427"/>
                    <a:pt x="47855" y="96445"/>
                  </a:cubicBezTo>
                  <a:lnTo>
                    <a:pt x="47294" y="88508"/>
                  </a:lnTo>
                  <a:lnTo>
                    <a:pt x="63170" y="104890"/>
                  </a:lnTo>
                  <a:lnTo>
                    <a:pt x="49407" y="118429"/>
                  </a:lnTo>
                  <a:lnTo>
                    <a:pt x="48838" y="110367"/>
                  </a:lnTo>
                  <a:cubicBezTo>
                    <a:pt x="27395" y="105615"/>
                    <a:pt x="11311" y="87806"/>
                    <a:pt x="8761" y="65990"/>
                  </a:cubicBezTo>
                  <a:cubicBezTo>
                    <a:pt x="6211" y="44174"/>
                    <a:pt x="17753" y="23136"/>
                    <a:pt x="37522" y="13566"/>
                  </a:cubicBezTo>
                  <a:cubicBezTo>
                    <a:pt x="57291" y="3995"/>
                    <a:pt x="80952" y="7992"/>
                    <a:pt x="96481" y="23524"/>
                  </a:cubicBezTo>
                  <a:close/>
                </a:path>
              </a:pathLst>
            </a:custGeom>
            <a:gradFill>
              <a:gsLst>
                <a:gs pos="0">
                  <a:srgbClr val="53EB5F"/>
                </a:gs>
                <a:gs pos="50000">
                  <a:srgbClr val="24F03B"/>
                </a:gs>
                <a:gs pos="100000">
                  <a:srgbClr val="15DE2C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5"/>
            <p:cNvSpPr/>
            <p:nvPr/>
          </p:nvSpPr>
          <p:spPr>
            <a:xfrm>
              <a:off x="2859876" y="3031644"/>
              <a:ext cx="2858981" cy="8809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5"/>
            <p:cNvSpPr txBox="1"/>
            <p:nvPr/>
          </p:nvSpPr>
          <p:spPr>
            <a:xfrm>
              <a:off x="2859876" y="3031644"/>
              <a:ext cx="2858981" cy="8809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9825" tIns="29825" rIns="29825" bIns="298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700"/>
                <a:buFont typeface="Calibri"/>
                <a:buNone/>
              </a:pPr>
              <a:r>
                <a:rPr lang="ru-RU" sz="4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Испытания</a:t>
              </a:r>
              <a:endParaRPr/>
            </a:p>
          </p:txBody>
        </p:sp>
        <p:sp>
          <p:nvSpPr>
            <p:cNvPr id="370" name="Google Shape;370;p35"/>
            <p:cNvSpPr/>
            <p:nvPr/>
          </p:nvSpPr>
          <p:spPr>
            <a:xfrm>
              <a:off x="3144378" y="3863327"/>
              <a:ext cx="2724916" cy="2726008"/>
            </a:xfrm>
            <a:prstGeom prst="blockArc">
              <a:avLst>
                <a:gd name="adj1" fmla="val 13500000"/>
                <a:gd name="adj2" fmla="val 10800000"/>
                <a:gd name="adj3" fmla="val 12740"/>
              </a:avLst>
            </a:prstGeom>
            <a:gradFill>
              <a:gsLst>
                <a:gs pos="0">
                  <a:srgbClr val="6EA3DA"/>
                </a:gs>
                <a:gs pos="50000">
                  <a:srgbClr val="5299DA"/>
                </a:gs>
                <a:gs pos="100000">
                  <a:srgbClr val="4186C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5"/>
            <p:cNvSpPr/>
            <p:nvPr/>
          </p:nvSpPr>
          <p:spPr>
            <a:xfrm>
              <a:off x="3623844" y="4814168"/>
              <a:ext cx="1762410" cy="8809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5"/>
            <p:cNvSpPr txBox="1"/>
            <p:nvPr/>
          </p:nvSpPr>
          <p:spPr>
            <a:xfrm>
              <a:off x="3623844" y="4814168"/>
              <a:ext cx="1762410" cy="8809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9825" tIns="29825" rIns="29825" bIns="298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700"/>
                <a:buFont typeface="Calibri"/>
                <a:buNone/>
              </a:pPr>
              <a:r>
                <a:rPr lang="ru-RU" sz="4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Итоги</a:t>
              </a:r>
              <a:endParaRPr/>
            </a:p>
          </p:txBody>
        </p:sp>
      </p:grpSp>
      <p:pic>
        <p:nvPicPr>
          <p:cNvPr id="373" name="Google Shape;373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32192" y="840807"/>
            <a:ext cx="1353168" cy="135316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374" name="Google Shape;374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79024" y="2752416"/>
            <a:ext cx="1353168" cy="135316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375" name="Google Shape;375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48782" y="4664025"/>
            <a:ext cx="1353168" cy="135316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6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36"/>
          <p:cNvSpPr txBox="1">
            <a:spLocks noGrp="1"/>
          </p:cNvSpPr>
          <p:nvPr>
            <p:ph type="title"/>
          </p:nvPr>
        </p:nvSpPr>
        <p:spPr>
          <a:xfrm>
            <a:off x="500849" y="258343"/>
            <a:ext cx="10515600" cy="1133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ct val="100000"/>
              <a:buFont typeface="Calibri"/>
              <a:buNone/>
            </a:pPr>
            <a:r>
              <a:rPr lang="ru-RU" sz="66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Структура семинара-практикума</a:t>
            </a:r>
            <a:endParaRPr sz="66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2" name="Google Shape;382;p36"/>
          <p:cNvGrpSpPr/>
          <p:nvPr/>
        </p:nvGrpSpPr>
        <p:grpSpPr>
          <a:xfrm>
            <a:off x="838200" y="1830075"/>
            <a:ext cx="10515600" cy="4349993"/>
            <a:chOff x="0" y="1275"/>
            <a:chExt cx="10515600" cy="4349993"/>
          </a:xfrm>
        </p:grpSpPr>
        <p:sp>
          <p:nvSpPr>
            <p:cNvPr id="383" name="Google Shape;383;p36"/>
            <p:cNvSpPr/>
            <p:nvPr/>
          </p:nvSpPr>
          <p:spPr>
            <a:xfrm>
              <a:off x="4206240" y="1275"/>
              <a:ext cx="6309360" cy="1011626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FFE8CA">
                <a:alpha val="89803"/>
              </a:srgbClr>
            </a:solidFill>
            <a:ln w="9525" cap="flat" cmpd="sng">
              <a:solidFill>
                <a:srgbClr val="FFE8CA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6"/>
            <p:cNvSpPr txBox="1"/>
            <p:nvPr/>
          </p:nvSpPr>
          <p:spPr>
            <a:xfrm>
              <a:off x="4206240" y="127728"/>
              <a:ext cx="5930000" cy="758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500" tIns="16500" rIns="16500" bIns="165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Char char="•"/>
              </a:pPr>
              <a:r>
                <a:rPr lang="ru-RU" sz="2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Как соединить задачи урока с задачей формирования ФГ?</a:t>
              </a:r>
              <a:endParaRPr/>
            </a:p>
          </p:txBody>
        </p:sp>
        <p:sp>
          <p:nvSpPr>
            <p:cNvPr id="385" name="Google Shape;385;p36"/>
            <p:cNvSpPr/>
            <p:nvPr/>
          </p:nvSpPr>
          <p:spPr>
            <a:xfrm>
              <a:off x="0" y="1275"/>
              <a:ext cx="4206240" cy="1011626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6"/>
            <p:cNvSpPr txBox="1"/>
            <p:nvPr/>
          </p:nvSpPr>
          <p:spPr>
            <a:xfrm>
              <a:off x="49384" y="50659"/>
              <a:ext cx="4107472" cy="9128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3825" tIns="81900" rIns="163825" bIns="8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300"/>
                <a:buFont typeface="Calibri"/>
                <a:buNone/>
              </a:pPr>
              <a:r>
                <a:rPr lang="ru-RU"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ВЫЗОВ</a:t>
              </a:r>
              <a:endParaRPr/>
            </a:p>
          </p:txBody>
        </p:sp>
        <p:sp>
          <p:nvSpPr>
            <p:cNvPr id="387" name="Google Shape;387;p36"/>
            <p:cNvSpPr/>
            <p:nvPr/>
          </p:nvSpPr>
          <p:spPr>
            <a:xfrm>
              <a:off x="4206240" y="1114064"/>
              <a:ext cx="6309360" cy="1011626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DEF9CB">
                <a:alpha val="89803"/>
              </a:srgbClr>
            </a:solidFill>
            <a:ln w="9525" cap="flat" cmpd="sng">
              <a:solidFill>
                <a:srgbClr val="DEF9CB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6"/>
            <p:cNvSpPr txBox="1"/>
            <p:nvPr/>
          </p:nvSpPr>
          <p:spPr>
            <a:xfrm>
              <a:off x="4206240" y="1240517"/>
              <a:ext cx="5930000" cy="758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500" tIns="16500" rIns="16500" bIns="165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Char char="•"/>
              </a:pPr>
              <a:r>
                <a:rPr lang="ru-RU" sz="2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Знакомство с методами сближения, объединения образовательных задач</a:t>
              </a:r>
              <a:endParaRPr/>
            </a:p>
          </p:txBody>
        </p:sp>
        <p:sp>
          <p:nvSpPr>
            <p:cNvPr id="389" name="Google Shape;389;p36"/>
            <p:cNvSpPr/>
            <p:nvPr/>
          </p:nvSpPr>
          <p:spPr>
            <a:xfrm>
              <a:off x="0" y="1114064"/>
              <a:ext cx="4206240" cy="1011626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1F79E"/>
                </a:gs>
                <a:gs pos="50000">
                  <a:srgbClr val="A4F490"/>
                </a:gs>
                <a:gs pos="100000">
                  <a:srgbClr val="95F87B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6"/>
            <p:cNvSpPr txBox="1"/>
            <p:nvPr/>
          </p:nvSpPr>
          <p:spPr>
            <a:xfrm>
              <a:off x="49384" y="1163448"/>
              <a:ext cx="4107472" cy="9128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3825" tIns="81900" rIns="163825" bIns="8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300"/>
                <a:buFont typeface="Calibri"/>
                <a:buNone/>
              </a:pPr>
              <a:r>
                <a:rPr lang="ru-RU"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ОСМЫСЛЕНИЕ</a:t>
              </a:r>
              <a:endParaRPr/>
            </a:p>
          </p:txBody>
        </p:sp>
        <p:sp>
          <p:nvSpPr>
            <p:cNvPr id="391" name="Google Shape;391;p36"/>
            <p:cNvSpPr/>
            <p:nvPr/>
          </p:nvSpPr>
          <p:spPr>
            <a:xfrm>
              <a:off x="4206240" y="2226853"/>
              <a:ext cx="6309360" cy="1011626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CDF3E3">
                <a:alpha val="89803"/>
              </a:srgbClr>
            </a:solidFill>
            <a:ln w="9525" cap="flat" cmpd="sng">
              <a:solidFill>
                <a:srgbClr val="CDF3E3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6"/>
            <p:cNvSpPr txBox="1"/>
            <p:nvPr/>
          </p:nvSpPr>
          <p:spPr>
            <a:xfrm>
              <a:off x="4206240" y="2353306"/>
              <a:ext cx="5930000" cy="758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500" tIns="16500" rIns="16500" bIns="165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Char char="•"/>
              </a:pPr>
              <a:r>
                <a:rPr lang="ru-RU" sz="2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Моделирование урока, направленного на формирование ФГ</a:t>
              </a:r>
              <a:endParaRPr/>
            </a:p>
          </p:txBody>
        </p:sp>
        <p:sp>
          <p:nvSpPr>
            <p:cNvPr id="393" name="Google Shape;393;p36"/>
            <p:cNvSpPr/>
            <p:nvPr/>
          </p:nvSpPr>
          <p:spPr>
            <a:xfrm>
              <a:off x="0" y="2226853"/>
              <a:ext cx="4206240" cy="1011626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A5EFC9"/>
                </a:gs>
                <a:gs pos="50000">
                  <a:srgbClr val="96ECBF"/>
                </a:gs>
                <a:gs pos="100000">
                  <a:srgbClr val="83EDB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6"/>
            <p:cNvSpPr txBox="1"/>
            <p:nvPr/>
          </p:nvSpPr>
          <p:spPr>
            <a:xfrm>
              <a:off x="49384" y="2276237"/>
              <a:ext cx="4107472" cy="9128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3825" tIns="81900" rIns="163825" bIns="8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300"/>
                <a:buFont typeface="Calibri"/>
                <a:buNone/>
              </a:pPr>
              <a:r>
                <a:rPr lang="ru-RU"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ПРИМЕНЕНИЕ</a:t>
              </a:r>
              <a:endParaRPr/>
            </a:p>
          </p:txBody>
        </p:sp>
        <p:sp>
          <p:nvSpPr>
            <p:cNvPr id="395" name="Google Shape;395;p36"/>
            <p:cNvSpPr/>
            <p:nvPr/>
          </p:nvSpPr>
          <p:spPr>
            <a:xfrm>
              <a:off x="4206240" y="3339642"/>
              <a:ext cx="6309360" cy="1011626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D0DCEE">
                <a:alpha val="89803"/>
              </a:srgbClr>
            </a:solidFill>
            <a:ln w="9525" cap="flat" cmpd="sng">
              <a:solidFill>
                <a:srgbClr val="D0DCEE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6"/>
            <p:cNvSpPr txBox="1"/>
            <p:nvPr/>
          </p:nvSpPr>
          <p:spPr>
            <a:xfrm>
              <a:off x="4206240" y="3466095"/>
              <a:ext cx="5930000" cy="758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500" tIns="16500" rIns="16500" bIns="165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Char char="•"/>
              </a:pPr>
              <a:r>
                <a:rPr lang="ru-RU" sz="2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Какую идею, метод или приём я внесу в свои уроки?</a:t>
              </a:r>
              <a:endParaRPr/>
            </a:p>
          </p:txBody>
        </p:sp>
        <p:sp>
          <p:nvSpPr>
            <p:cNvPr id="397" name="Google Shape;397;p36"/>
            <p:cNvSpPr/>
            <p:nvPr/>
          </p:nvSpPr>
          <p:spPr>
            <a:xfrm>
              <a:off x="0" y="3339642"/>
              <a:ext cx="4206240" cy="1011626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AFC9E9"/>
                </a:gs>
                <a:gs pos="50000">
                  <a:srgbClr val="A0BFE4"/>
                </a:gs>
                <a:gs pos="100000">
                  <a:srgbClr val="8FB7E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6"/>
            <p:cNvSpPr txBox="1"/>
            <p:nvPr/>
          </p:nvSpPr>
          <p:spPr>
            <a:xfrm>
              <a:off x="49384" y="3389026"/>
              <a:ext cx="4107472" cy="9128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3825" tIns="81900" rIns="163825" bIns="8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300"/>
                <a:buFont typeface="Calibri"/>
                <a:buNone/>
              </a:pPr>
              <a:r>
                <a:rPr lang="ru-RU"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РЕФЛЕКСИЯ</a:t>
              </a:r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"/>
          <p:cNvSpPr txBox="1">
            <a:spLocks noGrp="1"/>
          </p:cNvSpPr>
          <p:nvPr>
            <p:ph type="title"/>
          </p:nvPr>
        </p:nvSpPr>
        <p:spPr>
          <a:xfrm>
            <a:off x="261151" y="745724"/>
            <a:ext cx="2606337" cy="2166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Calibri"/>
              <a:buNone/>
            </a:pPr>
            <a:r>
              <a:rPr lang="ru-RU" b="1">
                <a:solidFill>
                  <a:schemeClr val="accent4"/>
                </a:solidFill>
              </a:rPr>
              <a:t>Создайте синквейн на тему «Семинар»</a:t>
            </a:r>
            <a:endParaRPr/>
          </a:p>
        </p:txBody>
      </p:sp>
      <p:grpSp>
        <p:nvGrpSpPr>
          <p:cNvPr id="404" name="Google Shape;404;p37"/>
          <p:cNvGrpSpPr/>
          <p:nvPr/>
        </p:nvGrpSpPr>
        <p:grpSpPr>
          <a:xfrm>
            <a:off x="3373942" y="352522"/>
            <a:ext cx="8393683" cy="5933476"/>
            <a:chOff x="1704940" y="2554"/>
            <a:chExt cx="8393683" cy="5933476"/>
          </a:xfrm>
        </p:grpSpPr>
        <p:sp>
          <p:nvSpPr>
            <p:cNvPr id="405" name="Google Shape;405;p37"/>
            <p:cNvSpPr/>
            <p:nvPr/>
          </p:nvSpPr>
          <p:spPr>
            <a:xfrm rot="10800000">
              <a:off x="2195905" y="2554"/>
              <a:ext cx="7875469" cy="957934"/>
            </a:xfrm>
            <a:prstGeom prst="homePlate">
              <a:avLst>
                <a:gd name="adj" fmla="val 5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7"/>
            <p:cNvSpPr txBox="1"/>
            <p:nvPr/>
          </p:nvSpPr>
          <p:spPr>
            <a:xfrm>
              <a:off x="2435388" y="2554"/>
              <a:ext cx="7635986" cy="9579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22400" tIns="137150" rIns="256025" bIns="137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Calibri"/>
                <a:buNone/>
              </a:pPr>
              <a:r>
                <a:rPr lang="ru-RU" sz="3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Семинар </a:t>
              </a:r>
              <a:r>
                <a:rPr lang="ru-RU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(тема синквейна)</a:t>
              </a:r>
              <a:endParaRPr/>
            </a:p>
          </p:txBody>
        </p:sp>
        <p:sp>
          <p:nvSpPr>
            <p:cNvPr id="407" name="Google Shape;407;p37"/>
            <p:cNvSpPr/>
            <p:nvPr/>
          </p:nvSpPr>
          <p:spPr>
            <a:xfrm>
              <a:off x="1744187" y="2554"/>
              <a:ext cx="957934" cy="957934"/>
            </a:xfrm>
            <a:prstGeom prst="ellipse">
              <a:avLst/>
            </a:prstGeom>
            <a:solidFill>
              <a:srgbClr val="C3D4EB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7"/>
            <p:cNvSpPr/>
            <p:nvPr/>
          </p:nvSpPr>
          <p:spPr>
            <a:xfrm rot="10800000">
              <a:off x="2223154" y="1246439"/>
              <a:ext cx="7875469" cy="957934"/>
            </a:xfrm>
            <a:prstGeom prst="homePlate">
              <a:avLst>
                <a:gd name="adj" fmla="val 50000"/>
              </a:avLst>
            </a:prstGeom>
            <a:solidFill>
              <a:srgbClr val="52CBC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7"/>
            <p:cNvSpPr txBox="1"/>
            <p:nvPr/>
          </p:nvSpPr>
          <p:spPr>
            <a:xfrm>
              <a:off x="2462637" y="1246439"/>
              <a:ext cx="7635986" cy="9579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22400" tIns="137150" rIns="256025" bIns="1371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Calibri"/>
                <a:buNone/>
              </a:pPr>
              <a:r>
                <a:rPr lang="ru-RU" sz="3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Какой он? 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lang="ru-RU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(2 прилагательных или причастия)</a:t>
              </a:r>
              <a:endParaRPr/>
            </a:p>
          </p:txBody>
        </p:sp>
        <p:sp>
          <p:nvSpPr>
            <p:cNvPr id="410" name="Google Shape;410;p37"/>
            <p:cNvSpPr/>
            <p:nvPr/>
          </p:nvSpPr>
          <p:spPr>
            <a:xfrm>
              <a:off x="1744187" y="1246439"/>
              <a:ext cx="957934" cy="957934"/>
            </a:xfrm>
            <a:prstGeom prst="ellipse">
              <a:avLst/>
            </a:prstGeom>
            <a:solidFill>
              <a:srgbClr val="C1E2E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7"/>
            <p:cNvSpPr/>
            <p:nvPr/>
          </p:nvSpPr>
          <p:spPr>
            <a:xfrm rot="10800000">
              <a:off x="2223154" y="2490325"/>
              <a:ext cx="7875469" cy="957934"/>
            </a:xfrm>
            <a:prstGeom prst="homePlate">
              <a:avLst>
                <a:gd name="adj" fmla="val 50000"/>
              </a:avLst>
            </a:prstGeom>
            <a:solidFill>
              <a:srgbClr val="4CC38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7"/>
            <p:cNvSpPr txBox="1"/>
            <p:nvPr/>
          </p:nvSpPr>
          <p:spPr>
            <a:xfrm>
              <a:off x="2462637" y="2490325"/>
              <a:ext cx="7635986" cy="9579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22400" tIns="137150" rIns="256025" bIns="137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600"/>
                <a:buFont typeface="Calibri"/>
                <a:buNone/>
              </a:pPr>
              <a:r>
                <a:rPr lang="ru-RU"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Что сделал? </a:t>
              </a:r>
              <a:r>
                <a:rPr lang="ru-RU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(3 глагола)</a:t>
              </a:r>
              <a:endParaRPr/>
            </a:p>
          </p:txBody>
        </p:sp>
        <p:sp>
          <p:nvSpPr>
            <p:cNvPr id="413" name="Google Shape;413;p37"/>
            <p:cNvSpPr/>
            <p:nvPr/>
          </p:nvSpPr>
          <p:spPr>
            <a:xfrm>
              <a:off x="1704940" y="2529351"/>
              <a:ext cx="957934" cy="957934"/>
            </a:xfrm>
            <a:prstGeom prst="ellipse">
              <a:avLst/>
            </a:prstGeom>
            <a:solidFill>
              <a:srgbClr val="C0E2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7"/>
            <p:cNvSpPr/>
            <p:nvPr/>
          </p:nvSpPr>
          <p:spPr>
            <a:xfrm rot="10800000">
              <a:off x="2223154" y="3734211"/>
              <a:ext cx="7875469" cy="957934"/>
            </a:xfrm>
            <a:prstGeom prst="homePlate">
              <a:avLst>
                <a:gd name="adj" fmla="val 50000"/>
              </a:avLst>
            </a:prstGeom>
            <a:solidFill>
              <a:srgbClr val="46BA4E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7"/>
            <p:cNvSpPr txBox="1"/>
            <p:nvPr/>
          </p:nvSpPr>
          <p:spPr>
            <a:xfrm>
              <a:off x="2462637" y="3734211"/>
              <a:ext cx="7635986" cy="9579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22400" tIns="137150" rIns="256025" bIns="137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600"/>
                <a:buFont typeface="Calibri"/>
                <a:buNone/>
              </a:pPr>
              <a:r>
                <a:rPr lang="ru-RU"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Лейтмотивная фраза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lang="ru-RU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(из нескольких слов)</a:t>
              </a:r>
              <a:endParaRPr/>
            </a:p>
          </p:txBody>
        </p:sp>
        <p:sp>
          <p:nvSpPr>
            <p:cNvPr id="416" name="Google Shape;416;p37"/>
            <p:cNvSpPr/>
            <p:nvPr/>
          </p:nvSpPr>
          <p:spPr>
            <a:xfrm>
              <a:off x="1744187" y="3734211"/>
              <a:ext cx="957934" cy="957934"/>
            </a:xfrm>
            <a:prstGeom prst="ellipse">
              <a:avLst/>
            </a:prstGeom>
            <a:solidFill>
              <a:srgbClr val="BFDF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7"/>
            <p:cNvSpPr/>
            <p:nvPr/>
          </p:nvSpPr>
          <p:spPr>
            <a:xfrm rot="10800000">
              <a:off x="2223154" y="4978096"/>
              <a:ext cx="7875469" cy="957934"/>
            </a:xfrm>
            <a:prstGeom prst="homePlate">
              <a:avLst>
                <a:gd name="adj" fmla="val 50000"/>
              </a:avLst>
            </a:prstGeom>
            <a:solidFill>
              <a:srgbClr val="6FAB4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7"/>
            <p:cNvSpPr txBox="1"/>
            <p:nvPr/>
          </p:nvSpPr>
          <p:spPr>
            <a:xfrm>
              <a:off x="2462637" y="4978096"/>
              <a:ext cx="7635986" cy="9579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22400" tIns="137150" rIns="256025" bIns="137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600"/>
                <a:buFont typeface="Calibri"/>
                <a:buNone/>
              </a:pPr>
              <a:r>
                <a:rPr lang="ru-RU"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Новое звучание темы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lang="ru-RU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(контекстный синоним)</a:t>
              </a:r>
              <a:endParaRPr/>
            </a:p>
          </p:txBody>
        </p:sp>
        <p:sp>
          <p:nvSpPr>
            <p:cNvPr id="419" name="Google Shape;419;p37"/>
            <p:cNvSpPr/>
            <p:nvPr/>
          </p:nvSpPr>
          <p:spPr>
            <a:xfrm>
              <a:off x="1744187" y="4978096"/>
              <a:ext cx="957934" cy="957934"/>
            </a:xfrm>
            <a:prstGeom prst="ellipse">
              <a:avLst/>
            </a:prstGeom>
            <a:solidFill>
              <a:srgbClr val="C7D9BF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0" name="Google Shape;420;p37"/>
          <p:cNvSpPr/>
          <p:nvPr/>
        </p:nvSpPr>
        <p:spPr>
          <a:xfrm>
            <a:off x="3266983" y="278372"/>
            <a:ext cx="117185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b="1" cap="none">
                <a:solidFill>
                  <a:schemeClr val="accent4"/>
                </a:solidFill>
                <a:latin typeface="Arial Black"/>
                <a:ea typeface="Arial Black"/>
                <a:cs typeface="Arial Black"/>
                <a:sym typeface="Arial Black"/>
              </a:rPr>
              <a:t>1</a:t>
            </a:r>
            <a:endParaRPr/>
          </a:p>
        </p:txBody>
      </p:sp>
      <p:sp>
        <p:nvSpPr>
          <p:cNvPr id="421" name="Google Shape;421;p37"/>
          <p:cNvSpPr/>
          <p:nvPr/>
        </p:nvSpPr>
        <p:spPr>
          <a:xfrm>
            <a:off x="3293616" y="1478701"/>
            <a:ext cx="117185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b="1" cap="none">
                <a:solidFill>
                  <a:schemeClr val="accent4"/>
                </a:solidFill>
                <a:latin typeface="Arial Black"/>
                <a:ea typeface="Arial Black"/>
                <a:cs typeface="Arial Black"/>
                <a:sym typeface="Arial Black"/>
              </a:rPr>
              <a:t>2</a:t>
            </a:r>
            <a:endParaRPr/>
          </a:p>
        </p:txBody>
      </p:sp>
      <p:sp>
        <p:nvSpPr>
          <p:cNvPr id="422" name="Google Shape;422;p37"/>
          <p:cNvSpPr/>
          <p:nvPr/>
        </p:nvSpPr>
        <p:spPr>
          <a:xfrm>
            <a:off x="3266982" y="2750626"/>
            <a:ext cx="117185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b="1" cap="none">
                <a:solidFill>
                  <a:schemeClr val="accent4"/>
                </a:solidFill>
                <a:latin typeface="Arial Black"/>
                <a:ea typeface="Arial Black"/>
                <a:cs typeface="Arial Black"/>
                <a:sym typeface="Arial Black"/>
              </a:rPr>
              <a:t>3</a:t>
            </a:r>
            <a:endParaRPr/>
          </a:p>
        </p:txBody>
      </p:sp>
      <p:sp>
        <p:nvSpPr>
          <p:cNvPr id="423" name="Google Shape;423;p37"/>
          <p:cNvSpPr/>
          <p:nvPr/>
        </p:nvSpPr>
        <p:spPr>
          <a:xfrm>
            <a:off x="3266981" y="4022551"/>
            <a:ext cx="117185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b="1" cap="none">
                <a:solidFill>
                  <a:schemeClr val="accent4"/>
                </a:solidFill>
                <a:latin typeface="Arial Black"/>
                <a:ea typeface="Arial Black"/>
                <a:cs typeface="Arial Black"/>
                <a:sym typeface="Arial Black"/>
              </a:rPr>
              <a:t>4</a:t>
            </a:r>
            <a:endParaRPr/>
          </a:p>
        </p:txBody>
      </p:sp>
      <p:sp>
        <p:nvSpPr>
          <p:cNvPr id="424" name="Google Shape;424;p37"/>
          <p:cNvSpPr/>
          <p:nvPr/>
        </p:nvSpPr>
        <p:spPr>
          <a:xfrm>
            <a:off x="3293616" y="5222880"/>
            <a:ext cx="117185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b="1" cap="none">
                <a:solidFill>
                  <a:schemeClr val="accent4"/>
                </a:solidFill>
                <a:latin typeface="Arial Black"/>
                <a:ea typeface="Arial Black"/>
                <a:cs typeface="Arial Black"/>
                <a:sym typeface="Arial Black"/>
              </a:rPr>
              <a:t>5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8"/>
          <p:cNvSpPr/>
          <p:nvPr/>
        </p:nvSpPr>
        <p:spPr>
          <a:xfrm>
            <a:off x="-329674" y="1290909"/>
            <a:ext cx="9702800" cy="5573512"/>
          </a:xfrm>
          <a:custGeom>
            <a:avLst/>
            <a:gdLst/>
            <a:ahLst/>
            <a:cxnLst/>
            <a:rect l="l" t="t" r="r" b="b"/>
            <a:pathLst>
              <a:path w="2038" h="1169" extrusionOk="0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 cmpd="sng">
            <a:solidFill>
              <a:schemeClr val="dk1">
                <a:alpha val="2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38"/>
          <p:cNvSpPr/>
          <p:nvPr/>
        </p:nvSpPr>
        <p:spPr>
          <a:xfrm>
            <a:off x="670451" y="2010741"/>
            <a:ext cx="7373938" cy="4848892"/>
          </a:xfrm>
          <a:custGeom>
            <a:avLst/>
            <a:gdLst/>
            <a:ahLst/>
            <a:cxnLst/>
            <a:rect l="l" t="t" r="r" b="b"/>
            <a:pathLst>
              <a:path w="1549" h="1017" extrusionOk="0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 cmpd="sng">
            <a:solidFill>
              <a:schemeClr val="dk1">
                <a:alpha val="2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38"/>
          <p:cNvSpPr/>
          <p:nvPr/>
        </p:nvSpPr>
        <p:spPr>
          <a:xfrm>
            <a:off x="251351" y="1780905"/>
            <a:ext cx="8035925" cy="5083516"/>
          </a:xfrm>
          <a:custGeom>
            <a:avLst/>
            <a:gdLst/>
            <a:ahLst/>
            <a:cxnLst/>
            <a:rect l="l" t="t" r="r" b="b"/>
            <a:pathLst>
              <a:path w="1688" h="1066" extrusionOk="0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 cmpd="sng">
            <a:solidFill>
              <a:schemeClr val="dk1">
                <a:alpha val="20000"/>
              </a:schemeClr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38"/>
          <p:cNvSpPr/>
          <p:nvPr/>
        </p:nvSpPr>
        <p:spPr>
          <a:xfrm>
            <a:off x="-1061" y="542347"/>
            <a:ext cx="10334625" cy="6322075"/>
          </a:xfrm>
          <a:custGeom>
            <a:avLst/>
            <a:gdLst/>
            <a:ahLst/>
            <a:cxnLst/>
            <a:rect l="l" t="t" r="r" b="b"/>
            <a:pathLst>
              <a:path w="2171" h="1326" extrusionOk="0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 cmpd="sng">
            <a:solidFill>
              <a:schemeClr val="dk1">
                <a:alpha val="2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38"/>
          <p:cNvSpPr/>
          <p:nvPr/>
        </p:nvSpPr>
        <p:spPr>
          <a:xfrm>
            <a:off x="3701" y="6178751"/>
            <a:ext cx="504825" cy="681527"/>
          </a:xfrm>
          <a:custGeom>
            <a:avLst/>
            <a:gdLst/>
            <a:ahLst/>
            <a:cxnLst/>
            <a:rect l="l" t="t" r="r" b="b"/>
            <a:pathLst>
              <a:path w="106" h="143" extrusionOk="0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9525" cap="flat" cmpd="sng">
            <a:solidFill>
              <a:schemeClr val="dk1">
                <a:alpha val="2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38"/>
          <p:cNvSpPr/>
          <p:nvPr/>
        </p:nvSpPr>
        <p:spPr>
          <a:xfrm>
            <a:off x="-1061" y="-59376"/>
            <a:ext cx="11091863" cy="6923796"/>
          </a:xfrm>
          <a:custGeom>
            <a:avLst/>
            <a:gdLst/>
            <a:ahLst/>
            <a:cxnLst/>
            <a:rect l="l" t="t" r="r" b="b"/>
            <a:pathLst>
              <a:path w="2330" h="1452" extrusionOk="0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 cmpd="sng">
            <a:solidFill>
              <a:schemeClr val="dk1">
                <a:alpha val="2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38"/>
          <p:cNvSpPr/>
          <p:nvPr/>
        </p:nvSpPr>
        <p:spPr>
          <a:xfrm>
            <a:off x="-1061" y="-1916"/>
            <a:ext cx="1057275" cy="614491"/>
          </a:xfrm>
          <a:custGeom>
            <a:avLst/>
            <a:gdLst/>
            <a:ahLst/>
            <a:cxnLst/>
            <a:rect l="l" t="t" r="r" b="b"/>
            <a:pathLst>
              <a:path w="222" h="129" extrusionOk="0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 cmpd="sng">
            <a:solidFill>
              <a:schemeClr val="dk1">
                <a:alpha val="2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38"/>
          <p:cNvSpPr/>
          <p:nvPr/>
        </p:nvSpPr>
        <p:spPr>
          <a:xfrm>
            <a:off x="3701" y="-6705"/>
            <a:ext cx="595313" cy="352734"/>
          </a:xfrm>
          <a:custGeom>
            <a:avLst/>
            <a:gdLst/>
            <a:ahLst/>
            <a:cxnLst/>
            <a:rect l="l" t="t" r="r" b="b"/>
            <a:pathLst>
              <a:path w="125" h="74" extrusionOk="0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 cmpd="sng">
            <a:solidFill>
              <a:schemeClr val="dk1">
                <a:alpha val="20000"/>
              </a:schemeClr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38"/>
          <p:cNvSpPr/>
          <p:nvPr/>
        </p:nvSpPr>
        <p:spPr>
          <a:xfrm>
            <a:off x="-1061" y="-1916"/>
            <a:ext cx="357188" cy="213875"/>
          </a:xfrm>
          <a:custGeom>
            <a:avLst/>
            <a:gdLst/>
            <a:ahLst/>
            <a:cxnLst/>
            <a:rect l="l" t="t" r="r" b="b"/>
            <a:pathLst>
              <a:path w="75" h="45" extrusionOk="0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 cmpd="sng">
            <a:solidFill>
              <a:schemeClr val="dk1">
                <a:alpha val="20000"/>
              </a:schemeClr>
            </a:solidFill>
            <a:prstDash val="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38"/>
          <p:cNvSpPr/>
          <p:nvPr/>
        </p:nvSpPr>
        <p:spPr>
          <a:xfrm>
            <a:off x="5426601" y="-1916"/>
            <a:ext cx="5788025" cy="6847184"/>
          </a:xfrm>
          <a:custGeom>
            <a:avLst/>
            <a:gdLst/>
            <a:ahLst/>
            <a:cxnLst/>
            <a:rect l="l" t="t" r="r" b="b"/>
            <a:pathLst>
              <a:path w="1216" h="1436" extrusionOk="0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 cmpd="sng">
            <a:solidFill>
              <a:schemeClr val="dk1">
                <a:alpha val="2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38"/>
          <p:cNvSpPr/>
          <p:nvPr/>
        </p:nvSpPr>
        <p:spPr>
          <a:xfrm>
            <a:off x="9235014" y="2872"/>
            <a:ext cx="2951163" cy="2555325"/>
          </a:xfrm>
          <a:custGeom>
            <a:avLst/>
            <a:gdLst/>
            <a:ahLst/>
            <a:cxnLst/>
            <a:rect l="l" t="t" r="r" b="b"/>
            <a:pathLst>
              <a:path w="620" h="536" extrusionOk="0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 cmpd="sng">
            <a:solidFill>
              <a:schemeClr val="dk1">
                <a:alpha val="2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38"/>
          <p:cNvSpPr txBox="1">
            <a:spLocks noGrp="1"/>
          </p:cNvSpPr>
          <p:nvPr>
            <p:ph type="title"/>
          </p:nvPr>
        </p:nvSpPr>
        <p:spPr>
          <a:xfrm>
            <a:off x="8632239" y="211959"/>
            <a:ext cx="2926080" cy="246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8181"/>
              </a:buClr>
              <a:buSzPts val="4800"/>
              <a:buFont typeface="Calibri"/>
              <a:buNone/>
            </a:pPr>
            <a:r>
              <a:rPr lang="ru-RU" sz="4800">
                <a:solidFill>
                  <a:srgbClr val="458181"/>
                </a:solidFill>
              </a:rPr>
              <a:t>Сохраните новые идеи!</a:t>
            </a:r>
            <a:endParaRPr sz="4800">
              <a:solidFill>
                <a:srgbClr val="458181"/>
              </a:solidFill>
            </a:endParaRPr>
          </a:p>
        </p:txBody>
      </p:sp>
      <p:sp>
        <p:nvSpPr>
          <p:cNvPr id="441" name="Google Shape;441;p38"/>
          <p:cNvSpPr/>
          <p:nvPr/>
        </p:nvSpPr>
        <p:spPr>
          <a:xfrm>
            <a:off x="10020826" y="-1916"/>
            <a:ext cx="2165350" cy="1358265"/>
          </a:xfrm>
          <a:custGeom>
            <a:avLst/>
            <a:gdLst/>
            <a:ahLst/>
            <a:cxnLst/>
            <a:rect l="l" t="t" r="r" b="b"/>
            <a:pathLst>
              <a:path w="455" h="285" extrusionOk="0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 cmpd="sng">
            <a:solidFill>
              <a:schemeClr val="dk1">
                <a:alpha val="20000"/>
              </a:schemeClr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38"/>
          <p:cNvSpPr/>
          <p:nvPr/>
        </p:nvSpPr>
        <p:spPr>
          <a:xfrm>
            <a:off x="11290826" y="-1916"/>
            <a:ext cx="895350" cy="534687"/>
          </a:xfrm>
          <a:custGeom>
            <a:avLst/>
            <a:gdLst/>
            <a:ahLst/>
            <a:cxnLst/>
            <a:rect l="l" t="t" r="r" b="b"/>
            <a:pathLst>
              <a:path w="188" h="112" extrusionOk="0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 cmpd="sng">
            <a:solidFill>
              <a:schemeClr val="dk1">
                <a:alpha val="2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38"/>
          <p:cNvSpPr/>
          <p:nvPr/>
        </p:nvSpPr>
        <p:spPr>
          <a:xfrm rot="-668471">
            <a:off x="752078" y="2218040"/>
            <a:ext cx="4418757" cy="4259609"/>
          </a:xfrm>
          <a:custGeom>
            <a:avLst/>
            <a:gdLst/>
            <a:ahLst/>
            <a:cxnLst/>
            <a:rect l="l" t="t" r="r" b="b"/>
            <a:pathLst>
              <a:path w="4507111" h="4344781" extrusionOk="0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dk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444" name="Google Shape;444;p38"/>
          <p:cNvPicPr preferRelativeResize="0"/>
          <p:nvPr/>
        </p:nvPicPr>
        <p:blipFill rotWithShape="1">
          <a:blip r:embed="rId3">
            <a:alphaModFix/>
          </a:blip>
          <a:srcRect l="6611" r="1" b="1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 extrusionOk="0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Google Shape;449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00392" y="0"/>
            <a:ext cx="959160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39"/>
          <p:cNvSpPr txBox="1">
            <a:spLocks noGrp="1"/>
          </p:cNvSpPr>
          <p:nvPr>
            <p:ph type="title"/>
          </p:nvPr>
        </p:nvSpPr>
        <p:spPr>
          <a:xfrm>
            <a:off x="1034660" y="647713"/>
            <a:ext cx="7541443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7200"/>
              <a:buFont typeface="Candara"/>
              <a:buNone/>
            </a:pPr>
            <a:r>
              <a:rPr lang="ru-RU" sz="7200" b="1">
                <a:solidFill>
                  <a:srgbClr val="548135"/>
                </a:solidFill>
                <a:latin typeface="Candara"/>
                <a:ea typeface="Candara"/>
                <a:cs typeface="Candara"/>
                <a:sym typeface="Candara"/>
              </a:rPr>
              <a:t>Благодарим за сотрудничество!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5" descr="Пирамида потребностей по Маслоу — Википедия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7656" y="0"/>
            <a:ext cx="65166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5"/>
          <p:cNvSpPr/>
          <p:nvPr/>
        </p:nvSpPr>
        <p:spPr>
          <a:xfrm rot="-3809358">
            <a:off x="1700420" y="2740998"/>
            <a:ext cx="334097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Пирамида</a:t>
            </a:r>
            <a:endParaRPr/>
          </a:p>
        </p:txBody>
      </p:sp>
      <p:sp>
        <p:nvSpPr>
          <p:cNvPr id="108" name="Google Shape;108;p15"/>
          <p:cNvSpPr/>
          <p:nvPr/>
        </p:nvSpPr>
        <p:spPr>
          <a:xfrm rot="3560882">
            <a:off x="7780542" y="2636847"/>
            <a:ext cx="247946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Маслоу</a:t>
            </a:r>
            <a:endParaRPr/>
          </a:p>
        </p:txBody>
      </p:sp>
      <p:pic>
        <p:nvPicPr>
          <p:cNvPr id="109" name="Google Shape;109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92078" y="1"/>
            <a:ext cx="1215254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oogle Shape;114;p16"/>
          <p:cNvGrpSpPr/>
          <p:nvPr/>
        </p:nvGrpSpPr>
        <p:grpSpPr>
          <a:xfrm>
            <a:off x="3186889" y="119882"/>
            <a:ext cx="5818203" cy="6594464"/>
            <a:chOff x="3018214" y="13351"/>
            <a:chExt cx="5818203" cy="6594464"/>
          </a:xfrm>
        </p:grpSpPr>
        <p:sp>
          <p:nvSpPr>
            <p:cNvPr id="115" name="Google Shape;115;p16"/>
            <p:cNvSpPr/>
            <p:nvPr/>
          </p:nvSpPr>
          <p:spPr>
            <a:xfrm>
              <a:off x="3241442" y="270130"/>
              <a:ext cx="5361058" cy="1861825"/>
            </a:xfrm>
            <a:prstGeom prst="ellipse">
              <a:avLst/>
            </a:prstGeom>
            <a:solidFill>
              <a:srgbClr val="FFE2BA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6"/>
            <p:cNvSpPr/>
            <p:nvPr/>
          </p:nvSpPr>
          <p:spPr>
            <a:xfrm>
              <a:off x="5410801" y="4829108"/>
              <a:ext cx="1038964" cy="664937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E8CA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6"/>
            <p:cNvSpPr/>
            <p:nvPr/>
          </p:nvSpPr>
          <p:spPr>
            <a:xfrm>
              <a:off x="3436767" y="5361058"/>
              <a:ext cx="4987031" cy="12467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6"/>
            <p:cNvSpPr txBox="1"/>
            <p:nvPr/>
          </p:nvSpPr>
          <p:spPr>
            <a:xfrm>
              <a:off x="3436767" y="5361058"/>
              <a:ext cx="4987031" cy="12467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2925" tIns="312925" rIns="312925" bIns="3129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4400"/>
                <a:buFont typeface="Calibri"/>
                <a:buNone/>
              </a:pPr>
              <a:r>
                <a:rPr lang="ru-RU" sz="4400" b="0" i="0" u="none" strike="noStrike" cap="none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Функциональная грамотность</a:t>
              </a:r>
              <a:endParaRPr/>
            </a:p>
          </p:txBody>
        </p:sp>
        <p:sp>
          <p:nvSpPr>
            <p:cNvPr id="119" name="Google Shape;119;p16"/>
            <p:cNvSpPr/>
            <p:nvPr/>
          </p:nvSpPr>
          <p:spPr>
            <a:xfrm>
              <a:off x="5190540" y="2275748"/>
              <a:ext cx="1870136" cy="1870136"/>
            </a:xfrm>
            <a:prstGeom prst="ellipse">
              <a:avLst/>
            </a:prstGeom>
            <a:gradFill>
              <a:gsLst>
                <a:gs pos="0">
                  <a:srgbClr val="FFC647"/>
                </a:gs>
                <a:gs pos="50000">
                  <a:srgbClr val="FFC600"/>
                </a:gs>
                <a:gs pos="100000">
                  <a:srgbClr val="E3B40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6"/>
            <p:cNvSpPr txBox="1"/>
            <p:nvPr/>
          </p:nvSpPr>
          <p:spPr>
            <a:xfrm>
              <a:off x="5464415" y="2549623"/>
              <a:ext cx="1322386" cy="13223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4925" tIns="74925" rIns="74925" bIns="749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900"/>
                <a:buFont typeface="Calibri"/>
                <a:buNone/>
              </a:pPr>
              <a:r>
                <a:rPr lang="ru-RU" sz="5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ЕНГ</a:t>
              </a:r>
              <a:endParaRPr/>
            </a:p>
          </p:txBody>
        </p:sp>
        <p:sp>
          <p:nvSpPr>
            <p:cNvPr id="121" name="Google Shape;121;p16"/>
            <p:cNvSpPr/>
            <p:nvPr/>
          </p:nvSpPr>
          <p:spPr>
            <a:xfrm>
              <a:off x="3852353" y="872730"/>
              <a:ext cx="1870136" cy="1870136"/>
            </a:xfrm>
            <a:prstGeom prst="ellipse">
              <a:avLst/>
            </a:prstGeom>
            <a:gradFill>
              <a:gsLst>
                <a:gs pos="0">
                  <a:srgbClr val="53EB5F"/>
                </a:gs>
                <a:gs pos="50000">
                  <a:srgbClr val="24F03B"/>
                </a:gs>
                <a:gs pos="100000">
                  <a:srgbClr val="15DE2C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6"/>
            <p:cNvSpPr txBox="1"/>
            <p:nvPr/>
          </p:nvSpPr>
          <p:spPr>
            <a:xfrm>
              <a:off x="4126228" y="1146605"/>
              <a:ext cx="1322386" cy="13223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4925" tIns="74925" rIns="74925" bIns="749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900"/>
                <a:buFont typeface="Calibri"/>
                <a:buNone/>
              </a:pPr>
              <a:r>
                <a:rPr lang="ru-RU" sz="5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МГ</a:t>
              </a:r>
              <a:endParaRPr/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5764049" y="420572"/>
              <a:ext cx="1870136" cy="1870136"/>
            </a:xfrm>
            <a:prstGeom prst="ellipse">
              <a:avLst/>
            </a:prstGeom>
            <a:gradFill>
              <a:gsLst>
                <a:gs pos="0">
                  <a:srgbClr val="6EA3DA"/>
                </a:gs>
                <a:gs pos="50000">
                  <a:srgbClr val="5299DA"/>
                </a:gs>
                <a:gs pos="100000">
                  <a:srgbClr val="4186C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6"/>
            <p:cNvSpPr txBox="1"/>
            <p:nvPr/>
          </p:nvSpPr>
          <p:spPr>
            <a:xfrm>
              <a:off x="6037924" y="694447"/>
              <a:ext cx="1322386" cy="13223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4925" tIns="74925" rIns="74925" bIns="749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900"/>
                <a:buFont typeface="Calibri"/>
                <a:buNone/>
              </a:pPr>
              <a:r>
                <a:rPr lang="ru-RU" sz="5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ЧГ</a:t>
              </a:r>
              <a:endParaRPr/>
            </a:p>
          </p:txBody>
        </p:sp>
        <p:sp>
          <p:nvSpPr>
            <p:cNvPr id="125" name="Google Shape;125;p16"/>
            <p:cNvSpPr/>
            <p:nvPr/>
          </p:nvSpPr>
          <p:spPr>
            <a:xfrm>
              <a:off x="3018214" y="13351"/>
              <a:ext cx="5818203" cy="465456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84" y="34175"/>
                  </a:moveTo>
                  <a:lnTo>
                    <a:pt x="584" y="34175"/>
                  </a:lnTo>
                  <a:cubicBezTo>
                    <a:pt x="-2679" y="22567"/>
                    <a:pt x="7879" y="11072"/>
                    <a:pt x="27615" y="4745"/>
                  </a:cubicBezTo>
                  <a:cubicBezTo>
                    <a:pt x="47351" y="-1582"/>
                    <a:pt x="72649" y="-1582"/>
                    <a:pt x="92385" y="4745"/>
                  </a:cubicBezTo>
                  <a:cubicBezTo>
                    <a:pt x="112121" y="11072"/>
                    <a:pt x="122679" y="22567"/>
                    <a:pt x="119416" y="34175"/>
                  </a:cubicBezTo>
                  <a:lnTo>
                    <a:pt x="74854" y="113544"/>
                  </a:lnTo>
                  <a:cubicBezTo>
                    <a:pt x="73813" y="117246"/>
                    <a:pt x="67478" y="120000"/>
                    <a:pt x="60000" y="120000"/>
                  </a:cubicBezTo>
                  <a:cubicBezTo>
                    <a:pt x="52522" y="120000"/>
                    <a:pt x="46187" y="117246"/>
                    <a:pt x="45146" y="113544"/>
                  </a:cubicBezTo>
                  <a:close/>
                  <a:moveTo>
                    <a:pt x="4800" y="30000"/>
                  </a:moveTo>
                  <a:lnTo>
                    <a:pt x="4800" y="30000"/>
                  </a:lnTo>
                  <a:cubicBezTo>
                    <a:pt x="4800" y="43255"/>
                    <a:pt x="29514" y="54000"/>
                    <a:pt x="60000" y="54000"/>
                  </a:cubicBezTo>
                  <a:cubicBezTo>
                    <a:pt x="90486" y="54000"/>
                    <a:pt x="115200" y="43255"/>
                    <a:pt x="115200" y="30000"/>
                  </a:cubicBezTo>
                  <a:cubicBezTo>
                    <a:pt x="115200" y="16745"/>
                    <a:pt x="90486" y="6000"/>
                    <a:pt x="60000" y="6000"/>
                  </a:cubicBezTo>
                  <a:cubicBezTo>
                    <a:pt x="29514" y="6000"/>
                    <a:pt x="4800" y="16745"/>
                    <a:pt x="4800" y="30000"/>
                  </a:cubicBez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 w="9525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Google Shape;126;p16"/>
          <p:cNvSpPr/>
          <p:nvPr/>
        </p:nvSpPr>
        <p:spPr>
          <a:xfrm>
            <a:off x="7821226" y="2849731"/>
            <a:ext cx="2550850" cy="2547889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Глобальные компетенции</a:t>
            </a:r>
            <a:endParaRPr/>
          </a:p>
        </p:txBody>
      </p:sp>
      <p:sp>
        <p:nvSpPr>
          <p:cNvPr id="127" name="Google Shape;127;p16"/>
          <p:cNvSpPr/>
          <p:nvPr/>
        </p:nvSpPr>
        <p:spPr>
          <a:xfrm>
            <a:off x="1819924" y="2849731"/>
            <a:ext cx="2550850" cy="2451843"/>
          </a:xfrm>
          <a:prstGeom prst="ellipse">
            <a:avLst/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Креативное мышление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1" y="97965"/>
            <a:ext cx="9370242" cy="6662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37042" y="2660764"/>
            <a:ext cx="2514600" cy="181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8"/>
          <p:cNvSpPr txBox="1"/>
          <p:nvPr/>
        </p:nvSpPr>
        <p:spPr>
          <a:xfrm>
            <a:off x="413319" y="371986"/>
            <a:ext cx="612064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✔"/>
            </a:pPr>
            <a:r>
              <a:rPr lang="ru-RU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Реальные жизненные ситуации, детально и подробно отраженные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✔"/>
            </a:pPr>
            <a:r>
              <a:rPr lang="ru-RU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Максимально наглядные и детальные</a:t>
            </a:r>
            <a:endParaRPr/>
          </a:p>
        </p:txBody>
      </p:sp>
      <p:sp>
        <p:nvSpPr>
          <p:cNvPr id="139" name="Google Shape;139;p18"/>
          <p:cNvSpPr/>
          <p:nvPr/>
        </p:nvSpPr>
        <p:spPr>
          <a:xfrm>
            <a:off x="413319" y="1710853"/>
            <a:ext cx="3552780" cy="1298677"/>
          </a:xfrm>
          <a:prstGeom prst="cloudCallout">
            <a:avLst>
              <a:gd name="adj1" fmla="val 66958"/>
              <a:gd name="adj2" fmla="val 51285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Практические кейсы</a:t>
            </a:r>
            <a:endParaRPr/>
          </a:p>
        </p:txBody>
      </p:sp>
      <p:sp>
        <p:nvSpPr>
          <p:cNvPr id="140" name="Google Shape;140;p18"/>
          <p:cNvSpPr/>
          <p:nvPr/>
        </p:nvSpPr>
        <p:spPr>
          <a:xfrm>
            <a:off x="7572651" y="663288"/>
            <a:ext cx="3666479" cy="1392814"/>
          </a:xfrm>
          <a:prstGeom prst="cloudCallout">
            <a:avLst>
              <a:gd name="adj1" fmla="val -72096"/>
              <a:gd name="adj2" fmla="val 104127"/>
            </a:avLst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Обучающие кейсы</a:t>
            </a:r>
            <a:endParaRPr/>
          </a:p>
        </p:txBody>
      </p:sp>
      <p:sp>
        <p:nvSpPr>
          <p:cNvPr id="141" name="Google Shape;141;p18"/>
          <p:cNvSpPr txBox="1"/>
          <p:nvPr/>
        </p:nvSpPr>
        <p:spPr>
          <a:xfrm>
            <a:off x="7572652" y="2690336"/>
            <a:ext cx="4456592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400"/>
              <a:buFont typeface="Noto Sans Symbols"/>
              <a:buChar char="✔"/>
            </a:pPr>
            <a:r>
              <a:rPr lang="ru-RU" sz="2400" b="0" i="0" u="none" strike="noStrike" cap="non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Типовые ситуации, которые наиболее часты в жизни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400"/>
              <a:buFont typeface="Noto Sans Symbols"/>
              <a:buChar char="✔"/>
            </a:pPr>
            <a:r>
              <a:rPr lang="ru-RU" sz="2400" b="0" i="0" u="none" strike="noStrike" cap="non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 Такие, какими они могут быть в жизни, не отражают жизнь «один к одному»</a:t>
            </a:r>
            <a:endParaRPr/>
          </a:p>
        </p:txBody>
      </p:sp>
      <p:sp>
        <p:nvSpPr>
          <p:cNvPr id="142" name="Google Shape;142;p18"/>
          <p:cNvSpPr/>
          <p:nvPr/>
        </p:nvSpPr>
        <p:spPr>
          <a:xfrm>
            <a:off x="5916965" y="4941345"/>
            <a:ext cx="4456591" cy="1544669"/>
          </a:xfrm>
          <a:prstGeom prst="cloudCallout">
            <a:avLst>
              <a:gd name="adj1" fmla="val -44497"/>
              <a:gd name="adj2" fmla="val -98733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Научно-исследовательские кейсы</a:t>
            </a:r>
            <a:endParaRPr sz="2400" b="0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8"/>
          <p:cNvSpPr txBox="1"/>
          <p:nvPr/>
        </p:nvSpPr>
        <p:spPr>
          <a:xfrm>
            <a:off x="189391" y="4598992"/>
            <a:ext cx="5566298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400"/>
              <a:buFont typeface="Noto Sans Symbols"/>
              <a:buChar char="✔"/>
            </a:pPr>
            <a:r>
              <a:rPr lang="ru-RU" sz="2400" b="0" i="0" u="none" strike="noStrike" cap="non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Выступают моделями для получения нового знания о ситуации и поведения в ней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400"/>
              <a:buFont typeface="Noto Sans Symbols"/>
              <a:buChar char="✔"/>
            </a:pPr>
            <a:r>
              <a:rPr lang="ru-RU" sz="2400" b="0" i="0" u="none" strike="noStrike" cap="non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Обучающая функция сводится к исследовательским процедурам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521" y="2117685"/>
            <a:ext cx="3043487" cy="27352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9" name="Google Shape;149;p19"/>
          <p:cNvGrpSpPr/>
          <p:nvPr/>
        </p:nvGrpSpPr>
        <p:grpSpPr>
          <a:xfrm>
            <a:off x="-4717641" y="-437567"/>
            <a:ext cx="16609905" cy="8382355"/>
            <a:chOff x="-7043591" y="-1076759"/>
            <a:chExt cx="16609905" cy="8382355"/>
          </a:xfrm>
        </p:grpSpPr>
        <p:sp>
          <p:nvSpPr>
            <p:cNvPr id="150" name="Google Shape;150;p19"/>
            <p:cNvSpPr/>
            <p:nvPr/>
          </p:nvSpPr>
          <p:spPr>
            <a:xfrm>
              <a:off x="-7043591" y="-1076759"/>
              <a:ext cx="8382355" cy="8382355"/>
            </a:xfrm>
            <a:prstGeom prst="blockArc">
              <a:avLst>
                <a:gd name="adj1" fmla="val 18900000"/>
                <a:gd name="adj2" fmla="val 2700000"/>
                <a:gd name="adj3" fmla="val 258"/>
              </a:avLst>
            </a:prstGeom>
            <a:noFill/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9"/>
            <p:cNvSpPr/>
            <p:nvPr/>
          </p:nvSpPr>
          <p:spPr>
            <a:xfrm>
              <a:off x="584582" y="389177"/>
              <a:ext cx="8981732" cy="778853"/>
            </a:xfrm>
            <a:prstGeom prst="rect">
              <a:avLst/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9"/>
            <p:cNvSpPr txBox="1"/>
            <p:nvPr/>
          </p:nvSpPr>
          <p:spPr>
            <a:xfrm>
              <a:off x="584582" y="389177"/>
              <a:ext cx="8981732" cy="7788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18200" tIns="58400" rIns="58400" bIns="584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lang="ru-RU" sz="23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Ситуация – случай, проблема, история из реальной жизни</a:t>
              </a:r>
              <a:endParaRPr/>
            </a:p>
          </p:txBody>
        </p:sp>
        <p:sp>
          <p:nvSpPr>
            <p:cNvPr id="153" name="Google Shape;153;p19"/>
            <p:cNvSpPr/>
            <p:nvPr/>
          </p:nvSpPr>
          <p:spPr>
            <a:xfrm>
              <a:off x="97798" y="291820"/>
              <a:ext cx="973567" cy="973567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 w="9525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9"/>
            <p:cNvSpPr/>
            <p:nvPr/>
          </p:nvSpPr>
          <p:spPr>
            <a:xfrm>
              <a:off x="1142685" y="1557084"/>
              <a:ext cx="8423629" cy="778853"/>
            </a:xfrm>
            <a:prstGeom prst="rect">
              <a:avLst/>
            </a:prstGeom>
            <a:gradFill>
              <a:gsLst>
                <a:gs pos="0">
                  <a:srgbClr val="ABE3E3"/>
                </a:gs>
                <a:gs pos="50000">
                  <a:srgbClr val="9DDDDE"/>
                </a:gs>
                <a:gs pos="100000">
                  <a:srgbClr val="8CDCDD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9"/>
            <p:cNvSpPr txBox="1"/>
            <p:nvPr/>
          </p:nvSpPr>
          <p:spPr>
            <a:xfrm>
              <a:off x="1142685" y="1557084"/>
              <a:ext cx="8423629" cy="7788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18200" tIns="58400" rIns="58400" bIns="584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lang="ru-RU" sz="23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Контекст ситуации - хронологический, исторический, контекст места, особенности действия или участников ситуации</a:t>
              </a:r>
              <a:endParaRPr/>
            </a:p>
          </p:txBody>
        </p:sp>
        <p:sp>
          <p:nvSpPr>
            <p:cNvPr id="156" name="Google Shape;156;p19"/>
            <p:cNvSpPr/>
            <p:nvPr/>
          </p:nvSpPr>
          <p:spPr>
            <a:xfrm>
              <a:off x="655902" y="1459727"/>
              <a:ext cx="973567" cy="973567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 w="9525" cap="flat" cmpd="sng">
              <a:solidFill>
                <a:srgbClr val="52CBC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9"/>
            <p:cNvSpPr/>
            <p:nvPr/>
          </p:nvSpPr>
          <p:spPr>
            <a:xfrm>
              <a:off x="1313978" y="2724991"/>
              <a:ext cx="8252336" cy="778853"/>
            </a:xfrm>
            <a:prstGeom prst="rect">
              <a:avLst/>
            </a:prstGeom>
            <a:gradFill>
              <a:gsLst>
                <a:gs pos="0">
                  <a:srgbClr val="A9DEC2"/>
                </a:gs>
                <a:gs pos="50000">
                  <a:srgbClr val="9BD8B7"/>
                </a:gs>
                <a:gs pos="100000">
                  <a:srgbClr val="89D6AD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9"/>
            <p:cNvSpPr txBox="1"/>
            <p:nvPr/>
          </p:nvSpPr>
          <p:spPr>
            <a:xfrm>
              <a:off x="1313978" y="2724991"/>
              <a:ext cx="8252336" cy="7788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18200" tIns="58400" rIns="58400" bIns="584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lang="ru-RU" sz="23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Комментарий ситуации, представленный автором</a:t>
              </a:r>
              <a:endParaRPr/>
            </a:p>
          </p:txBody>
        </p:sp>
        <p:sp>
          <p:nvSpPr>
            <p:cNvPr id="159" name="Google Shape;159;p19"/>
            <p:cNvSpPr/>
            <p:nvPr/>
          </p:nvSpPr>
          <p:spPr>
            <a:xfrm>
              <a:off x="827195" y="2627634"/>
              <a:ext cx="973567" cy="973567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 w="9525" cap="flat" cmpd="sng">
              <a:solidFill>
                <a:srgbClr val="4CC38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9"/>
            <p:cNvSpPr/>
            <p:nvPr/>
          </p:nvSpPr>
          <p:spPr>
            <a:xfrm>
              <a:off x="1142685" y="3892897"/>
              <a:ext cx="8423629" cy="778853"/>
            </a:xfrm>
            <a:prstGeom prst="rect">
              <a:avLst/>
            </a:prstGeom>
            <a:gradFill>
              <a:gsLst>
                <a:gs pos="0">
                  <a:srgbClr val="A6D8A8"/>
                </a:gs>
                <a:gs pos="50000">
                  <a:srgbClr val="98D29B"/>
                </a:gs>
                <a:gs pos="100000">
                  <a:srgbClr val="86CF89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9"/>
            <p:cNvSpPr txBox="1"/>
            <p:nvPr/>
          </p:nvSpPr>
          <p:spPr>
            <a:xfrm>
              <a:off x="1142685" y="3892897"/>
              <a:ext cx="8423629" cy="7788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18200" tIns="58400" rIns="58400" bIns="584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lang="ru-RU" sz="23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Вопросы или задания для работы с кейсом</a:t>
              </a:r>
              <a:endParaRPr/>
            </a:p>
          </p:txBody>
        </p:sp>
        <p:sp>
          <p:nvSpPr>
            <p:cNvPr id="162" name="Google Shape;162;p19"/>
            <p:cNvSpPr/>
            <p:nvPr/>
          </p:nvSpPr>
          <p:spPr>
            <a:xfrm>
              <a:off x="655902" y="3795541"/>
              <a:ext cx="973567" cy="973567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 w="9525" cap="flat" cmpd="sng">
              <a:solidFill>
                <a:srgbClr val="46BA4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9"/>
            <p:cNvSpPr/>
            <p:nvPr/>
          </p:nvSpPr>
          <p:spPr>
            <a:xfrm>
              <a:off x="584582" y="5060804"/>
              <a:ext cx="8981732" cy="778853"/>
            </a:xfrm>
            <a:prstGeom prst="rect">
              <a:avLst/>
            </a:prstGeom>
            <a:gradFill>
              <a:gsLst>
                <a:gs pos="0">
                  <a:srgbClr val="B3D3A4"/>
                </a:gs>
                <a:gs pos="50000">
                  <a:srgbClr val="A7CC97"/>
                </a:gs>
                <a:gs pos="100000">
                  <a:srgbClr val="9AC78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9"/>
            <p:cNvSpPr txBox="1"/>
            <p:nvPr/>
          </p:nvSpPr>
          <p:spPr>
            <a:xfrm>
              <a:off x="584582" y="5060804"/>
              <a:ext cx="8981732" cy="7788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18200" tIns="58400" rIns="58400" bIns="584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lang="ru-RU" sz="23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Приложения</a:t>
              </a:r>
              <a:endParaRPr/>
            </a:p>
          </p:txBody>
        </p:sp>
        <p:sp>
          <p:nvSpPr>
            <p:cNvPr id="165" name="Google Shape;165;p19"/>
            <p:cNvSpPr/>
            <p:nvPr/>
          </p:nvSpPr>
          <p:spPr>
            <a:xfrm>
              <a:off x="97798" y="4963447"/>
              <a:ext cx="973567" cy="973567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 w="9525" cap="flat" cmpd="sng">
              <a:solidFill>
                <a:srgbClr val="6FAB4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66" name="Google Shape;166;p19" descr="Значок 1 контур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60594" y="965853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9" descr="Значок контур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34013" y="2129144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9" descr="Значок 3 контур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86008" y="3299093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9" descr="Значок 4 контур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34013" y="4469042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9" descr="Значок 5 контур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460594" y="5620874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9"/>
          <p:cNvSpPr/>
          <p:nvPr/>
        </p:nvSpPr>
        <p:spPr>
          <a:xfrm rot="-439832">
            <a:off x="487825" y="2892486"/>
            <a:ext cx="175758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Структура</a:t>
            </a:r>
            <a:endParaRPr/>
          </a:p>
        </p:txBody>
      </p:sp>
      <p:sp>
        <p:nvSpPr>
          <p:cNvPr id="172" name="Google Shape;172;p19"/>
          <p:cNvSpPr/>
          <p:nvPr/>
        </p:nvSpPr>
        <p:spPr>
          <a:xfrm rot="-451649">
            <a:off x="1229190" y="3764585"/>
            <a:ext cx="106708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кейса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875" y="266699"/>
            <a:ext cx="7100628" cy="644518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0"/>
          <p:cNvSpPr/>
          <p:nvPr/>
        </p:nvSpPr>
        <p:spPr>
          <a:xfrm>
            <a:off x="7306322" y="435006"/>
            <a:ext cx="4536490" cy="2254928"/>
          </a:xfrm>
          <a:prstGeom prst="wedgeEllipseCallout">
            <a:avLst>
              <a:gd name="adj1" fmla="val -50855"/>
              <a:gd name="adj2" fmla="val 105413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Пример кейса по ЧГ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для 5 класса</a:t>
            </a:r>
            <a:endParaRPr sz="36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0"/>
          <p:cNvSpPr txBox="1"/>
          <p:nvPr/>
        </p:nvSpPr>
        <p:spPr>
          <a:xfrm>
            <a:off x="7874492" y="4341181"/>
            <a:ext cx="3604334" cy="584775"/>
          </a:xfrm>
          <a:prstGeom prst="rect">
            <a:avLst/>
          </a:pr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Человек и природа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6721" y="0"/>
            <a:ext cx="6146620" cy="2922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50713" y="2922309"/>
            <a:ext cx="6111913" cy="391198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1"/>
          <p:cNvSpPr txBox="1"/>
          <p:nvPr/>
        </p:nvSpPr>
        <p:spPr>
          <a:xfrm>
            <a:off x="636694" y="3840473"/>
            <a:ext cx="4170287" cy="280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Тип текста: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составной (объявление, интервью, аннотация,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отзыв о книге)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/>
          </a:p>
        </p:txBody>
      </p:sp>
      <p:sp>
        <p:nvSpPr>
          <p:cNvPr id="187" name="Google Shape;187;p21"/>
          <p:cNvSpPr/>
          <p:nvPr/>
        </p:nvSpPr>
        <p:spPr>
          <a:xfrm>
            <a:off x="292963" y="2301321"/>
            <a:ext cx="4170287" cy="1539152"/>
          </a:xfrm>
          <a:prstGeom prst="wedgeEllipseCallout">
            <a:avLst>
              <a:gd name="adj1" fmla="val 62674"/>
              <a:gd name="adj2" fmla="val -120153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Интервью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с Николя Ванье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в журнале «Вокруг света»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414</Words>
  <Application>Microsoft Office PowerPoint</Application>
  <PresentationFormat>Широкоэкранный</PresentationFormat>
  <Paragraphs>117</Paragraphs>
  <Slides>27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6" baseType="lpstr">
      <vt:lpstr>Arial</vt:lpstr>
      <vt:lpstr>Arial Black</vt:lpstr>
      <vt:lpstr>Book Antiqua</vt:lpstr>
      <vt:lpstr>Calibri</vt:lpstr>
      <vt:lpstr>Candara</vt:lpstr>
      <vt:lpstr>Noto Sans Symbols</vt:lpstr>
      <vt:lpstr>Rockwell</vt:lpstr>
      <vt:lpstr>Times New Roman</vt:lpstr>
      <vt:lpstr>Тема Office</vt:lpstr>
      <vt:lpstr>Проектирование урока, формирующего функциональную грамотность обучающихся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Какова цель работы с данным кейсом?</vt:lpstr>
      <vt:lpstr>Цель практикума</vt:lpstr>
      <vt:lpstr>Моделирование урока</vt:lpstr>
      <vt:lpstr>Структура урока</vt:lpstr>
      <vt:lpstr>Варианты моделей урока</vt:lpstr>
      <vt:lpstr>Презентация PowerPoint</vt:lpstr>
      <vt:lpstr>Практическая часть семинара</vt:lpstr>
      <vt:lpstr>Структура семинара-практикума</vt:lpstr>
      <vt:lpstr>Создайте синквейн на тему «Семинар»</vt:lpstr>
      <vt:lpstr>Сохраните новые идеи!</vt:lpstr>
      <vt:lpstr>Благодарим за сотрудничество!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Проектирование урока, формирующего функциональную грамотность обучающихся</dc:title>
  <dc:creator>Local</dc:creator>
  <cp:lastModifiedBy>luiza gudaeva</cp:lastModifiedBy>
  <cp:revision>2</cp:revision>
  <cp:lastPrinted>2023-01-10T20:34:07Z</cp:lastPrinted>
  <dcterms:modified xsi:type="dcterms:W3CDTF">2023-01-10T20:41:43Z</dcterms:modified>
</cp:coreProperties>
</file>