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63" r:id="rId4"/>
    <p:sldId id="284" r:id="rId5"/>
    <p:sldId id="259" r:id="rId6"/>
    <p:sldId id="268" r:id="rId7"/>
    <p:sldId id="260" r:id="rId8"/>
    <p:sldId id="264" r:id="rId9"/>
    <p:sldId id="269" r:id="rId10"/>
    <p:sldId id="262" r:id="rId11"/>
    <p:sldId id="282" r:id="rId12"/>
    <p:sldId id="271" r:id="rId13"/>
    <p:sldId id="270" r:id="rId14"/>
    <p:sldId id="267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6" r:id="rId25"/>
    <p:sldId id="285" r:id="rId26"/>
    <p:sldId id="283" r:id="rId2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77" d="100"/>
          <a:sy n="77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B401C-9BF6-4036-AD0C-1B3932EDE50E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E802D-A17E-4E70-BB2C-660FF54DF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30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D7F-FCAF-4032-9CE7-3695E6D77164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E740-70BD-49AF-A820-18DCFEF6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2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D7F-FCAF-4032-9CE7-3695E6D77164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E740-70BD-49AF-A820-18DCFEF6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9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D7F-FCAF-4032-9CE7-3695E6D77164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E740-70BD-49AF-A820-18DCFEF6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5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D7F-FCAF-4032-9CE7-3695E6D77164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E740-70BD-49AF-A820-18DCFEF6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1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D7F-FCAF-4032-9CE7-3695E6D77164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E740-70BD-49AF-A820-18DCFEF6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6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D7F-FCAF-4032-9CE7-3695E6D77164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E740-70BD-49AF-A820-18DCFEF6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2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D7F-FCAF-4032-9CE7-3695E6D77164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E740-70BD-49AF-A820-18DCFEF6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4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D7F-FCAF-4032-9CE7-3695E6D77164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E740-70BD-49AF-A820-18DCFEF6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0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D7F-FCAF-4032-9CE7-3695E6D77164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E740-70BD-49AF-A820-18DCFEF6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5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D7F-FCAF-4032-9CE7-3695E6D77164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E740-70BD-49AF-A820-18DCFEF6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7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D7F-FCAF-4032-9CE7-3695E6D77164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E740-70BD-49AF-A820-18DCFEF6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8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74D7F-FCAF-4032-9CE7-3695E6D77164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5E740-70BD-49AF-A820-18DCFEF6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0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5.xml"/><Relationship Id="rId7" Type="http://schemas.openxmlformats.org/officeDocument/2006/relationships/slide" Target="slide19.xml"/><Relationship Id="rId12" Type="http://schemas.openxmlformats.org/officeDocument/2006/relationships/slide" Target="slide2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23.xml"/><Relationship Id="rId5" Type="http://schemas.openxmlformats.org/officeDocument/2006/relationships/slide" Target="slide17.xml"/><Relationship Id="rId10" Type="http://schemas.openxmlformats.org/officeDocument/2006/relationships/slide" Target="slide22.xml"/><Relationship Id="rId4" Type="http://schemas.openxmlformats.org/officeDocument/2006/relationships/slide" Target="slide16.xml"/><Relationship Id="rId9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тематика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108520" y="1124745"/>
            <a:ext cx="9001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Segoe Script" pitchFamily="34" charset="0"/>
              </a:rPr>
              <a:t>Современный</a:t>
            </a:r>
            <a:r>
              <a:rPr lang="ru-RU" sz="3600" dirty="0">
                <a:latin typeface="Segoe Script" pitchFamily="34" charset="0"/>
              </a:rPr>
              <a:t>  </a:t>
            </a:r>
            <a:r>
              <a:rPr lang="ru-RU" sz="4000" b="1" dirty="0">
                <a:latin typeface="Segoe Script" pitchFamily="34" charset="0"/>
              </a:rPr>
              <a:t>урок – </a:t>
            </a:r>
          </a:p>
          <a:p>
            <a:pPr algn="ctr"/>
            <a:r>
              <a:rPr lang="ru-RU" sz="4000" b="1" dirty="0">
                <a:latin typeface="Segoe Script" pitchFamily="34" charset="0"/>
              </a:rPr>
              <a:t>      как инструмент формирования функциональной грамотности обучающихся</a:t>
            </a:r>
          </a:p>
          <a:p>
            <a:pPr algn="r"/>
            <a:r>
              <a:rPr lang="ru-RU" sz="4000" b="1" dirty="0">
                <a:latin typeface="Segoe Script" pitchFamily="34" charset="0"/>
              </a:rPr>
              <a:t>                       </a:t>
            </a:r>
            <a:r>
              <a:rPr lang="ru-RU" sz="2000" b="1" dirty="0">
                <a:latin typeface="Segoe Script" pitchFamily="34" charset="0"/>
              </a:rPr>
              <a:t>МБОУ «СОШ № 4 г. Шали» </a:t>
            </a:r>
          </a:p>
          <a:p>
            <a:pPr algn="r"/>
            <a:r>
              <a:rPr lang="ru-RU" sz="2000" b="1" dirty="0">
                <a:latin typeface="Segoe Script" pitchFamily="34" charset="0"/>
              </a:rPr>
              <a:t>Выполнила Гудаева Л.Х.</a:t>
            </a:r>
          </a:p>
          <a:p>
            <a:r>
              <a:rPr lang="ru-RU" sz="2000" b="1" dirty="0">
                <a:latin typeface="Segoe Script" pitchFamily="34" charset="0"/>
              </a:rPr>
              <a:t>                            </a:t>
            </a:r>
          </a:p>
          <a:p>
            <a:endParaRPr lang="ru-RU" sz="2000" b="1" dirty="0">
              <a:latin typeface="Segoe Script" pitchFamily="34" charset="0"/>
            </a:endParaRPr>
          </a:p>
          <a:p>
            <a:pPr algn="ctr"/>
            <a:endParaRPr lang="ru-RU" sz="2000" b="1" dirty="0">
              <a:latin typeface="Segoe Script" pitchFamily="34" charset="0"/>
            </a:endParaRPr>
          </a:p>
          <a:p>
            <a:pPr algn="ctr"/>
            <a:r>
              <a:rPr lang="ru-RU" sz="2000" b="1" dirty="0">
                <a:latin typeface="Segoe Script" pitchFamily="34" charset="0"/>
              </a:rPr>
              <a:t> 2023 г</a:t>
            </a:r>
          </a:p>
        </p:txBody>
      </p:sp>
    </p:spTree>
    <p:extLst>
      <p:ext uri="{BB962C8B-B14F-4D97-AF65-F5344CB8AC3E}">
        <p14:creationId xmlns:p14="http://schemas.microsoft.com/office/powerpoint/2010/main" val="400683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ар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19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0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042988" y="115888"/>
            <a:ext cx="7489825" cy="792162"/>
          </a:xfrm>
        </p:spPr>
        <p:txBody>
          <a:bodyPr/>
          <a:lstStyle/>
          <a:p>
            <a:pPr eaLnBrk="1" hangingPunct="1"/>
            <a:r>
              <a:rPr lang="ru-RU" sz="4000" b="1">
                <a:solidFill>
                  <a:srgbClr val="FF0000"/>
                </a:solidFill>
                <a:cs typeface="Times New Roman" pitchFamily="18" charset="0"/>
              </a:rPr>
              <a:t>Этапы современного урока 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476375" y="871538"/>
            <a:ext cx="6480175" cy="5849334"/>
            <a:chOff x="1488" y="960"/>
            <a:chExt cx="2928" cy="2880"/>
          </a:xfrm>
        </p:grpSpPr>
        <p:grpSp>
          <p:nvGrpSpPr>
            <p:cNvPr id="9226" name="Group 4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356" y="960"/>
              <a:chExt cx="1192" cy="959"/>
            </a:xfrm>
          </p:grpSpPr>
          <p:grpSp>
            <p:nvGrpSpPr>
              <p:cNvPr id="9263" name="Group 5"/>
              <p:cNvGrpSpPr>
                <a:grpSpLocks/>
              </p:cNvGrpSpPr>
              <p:nvPr/>
            </p:nvGrpSpPr>
            <p:grpSpPr bwMode="auto">
              <a:xfrm>
                <a:off x="2356" y="960"/>
                <a:ext cx="1192" cy="959"/>
                <a:chOff x="2057" y="862"/>
                <a:chExt cx="1549" cy="1351"/>
              </a:xfrm>
            </p:grpSpPr>
            <p:sp>
              <p:nvSpPr>
                <p:cNvPr id="9265" name="AutoShape 6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  <p:sp>
              <p:nvSpPr>
                <p:cNvPr id="9266" name="AutoShape 7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  <p:sp>
              <p:nvSpPr>
                <p:cNvPr id="9267" name="AutoShape 8"/>
                <p:cNvSpPr>
                  <a:spLocks noChangeArrowheads="1"/>
                </p:cNvSpPr>
                <p:nvPr/>
              </p:nvSpPr>
              <p:spPr bwMode="gray">
                <a:xfrm>
                  <a:off x="2147" y="918"/>
                  <a:ext cx="1350" cy="1192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</p:grpSp>
          <p:sp>
            <p:nvSpPr>
              <p:cNvPr id="9264" name="Text Box 9"/>
              <p:cNvSpPr txBox="1">
                <a:spLocks noChangeArrowheads="1"/>
              </p:cNvSpPr>
              <p:nvPr/>
            </p:nvSpPr>
            <p:spPr bwMode="gray">
              <a:xfrm>
                <a:off x="2562" y="1170"/>
                <a:ext cx="85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ru-RU" sz="140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227" name="Group 10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488" y="1438"/>
              <a:chExt cx="1193" cy="959"/>
            </a:xfrm>
          </p:grpSpPr>
          <p:grpSp>
            <p:nvGrpSpPr>
              <p:cNvPr id="9258" name="Group 11"/>
              <p:cNvGrpSpPr>
                <a:grpSpLocks/>
              </p:cNvGrpSpPr>
              <p:nvPr/>
            </p:nvGrpSpPr>
            <p:grpSpPr bwMode="auto">
              <a:xfrm>
                <a:off x="1488" y="1438"/>
                <a:ext cx="1193" cy="959"/>
                <a:chOff x="1110" y="2656"/>
                <a:chExt cx="1549" cy="1351"/>
              </a:xfrm>
            </p:grpSpPr>
            <p:sp>
              <p:nvSpPr>
                <p:cNvPr id="9260" name="AutoShape 12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  <p:sp>
              <p:nvSpPr>
                <p:cNvPr id="9261" name="AutoShape 13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  <p:sp>
              <p:nvSpPr>
                <p:cNvPr id="9262" name="AutoShape 14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5A2D6"/>
                    </a:gs>
                    <a:gs pos="100000">
                      <a:srgbClr val="49ACE3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</p:grpSp>
          <p:sp>
            <p:nvSpPr>
              <p:cNvPr id="9259" name="Text Box 15"/>
              <p:cNvSpPr txBox="1">
                <a:spLocks noChangeArrowheads="1"/>
              </p:cNvSpPr>
              <p:nvPr/>
            </p:nvSpPr>
            <p:spPr bwMode="gray">
              <a:xfrm>
                <a:off x="1702" y="1642"/>
                <a:ext cx="11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sz="1400">
                  <a:solidFill>
                    <a:srgbClr val="FFFFFF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9228" name="Group 16"/>
            <p:cNvGrpSpPr>
              <a:grpSpLocks/>
            </p:cNvGrpSpPr>
            <p:nvPr/>
          </p:nvGrpSpPr>
          <p:grpSpPr bwMode="auto">
            <a:xfrm>
              <a:off x="2356" y="1919"/>
              <a:ext cx="1192" cy="959"/>
              <a:chOff x="2356" y="1919"/>
              <a:chExt cx="1192" cy="959"/>
            </a:xfrm>
          </p:grpSpPr>
          <p:grpSp>
            <p:nvGrpSpPr>
              <p:cNvPr id="9253" name="Group 17"/>
              <p:cNvGrpSpPr>
                <a:grpSpLocks/>
              </p:cNvGrpSpPr>
              <p:nvPr/>
            </p:nvGrpSpPr>
            <p:grpSpPr bwMode="auto">
              <a:xfrm>
                <a:off x="2356" y="1919"/>
                <a:ext cx="1192" cy="959"/>
                <a:chOff x="3174" y="2656"/>
                <a:chExt cx="1549" cy="1351"/>
              </a:xfrm>
            </p:grpSpPr>
            <p:sp>
              <p:nvSpPr>
                <p:cNvPr id="9255" name="AutoShape 18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  <p:sp>
              <p:nvSpPr>
                <p:cNvPr id="9256" name="AutoShape 19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  <p:sp>
              <p:nvSpPr>
                <p:cNvPr id="9257" name="AutoShape 20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182F5E"/>
                    </a:gs>
                    <a:gs pos="100000">
                      <a:srgbClr val="3366CC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</p:grpSp>
          <p:sp>
            <p:nvSpPr>
              <p:cNvPr id="9254" name="Text Box 21"/>
              <p:cNvSpPr txBox="1">
                <a:spLocks noChangeArrowheads="1"/>
              </p:cNvSpPr>
              <p:nvPr/>
            </p:nvSpPr>
            <p:spPr bwMode="gray">
              <a:xfrm>
                <a:off x="2689" y="2048"/>
                <a:ext cx="523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sz="2000" b="1" dirty="0">
                    <a:solidFill>
                      <a:srgbClr val="FFFF00"/>
                    </a:solidFill>
                    <a:latin typeface="Calibri" pitchFamily="34" charset="0"/>
                  </a:rPr>
                  <a:t> </a:t>
                </a:r>
              </a:p>
              <a:p>
                <a:pPr eaLnBrk="1" hangingPunct="1"/>
                <a:r>
                  <a:rPr lang="ru-RU" sz="32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Урок</a:t>
                </a:r>
                <a:endParaRPr lang="en-US" sz="32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229" name="Group 22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9248" name="Group 23"/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9250" name="AutoShape 24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  <p:sp>
              <p:nvSpPr>
                <p:cNvPr id="9251" name="AutoShape 25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  <p:sp>
              <p:nvSpPr>
                <p:cNvPr id="9252" name="AutoShape 26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E565A"/>
                    </a:gs>
                    <a:gs pos="100000">
                      <a:srgbClr val="85B9C3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</p:grpSp>
          <p:sp>
            <p:nvSpPr>
              <p:cNvPr id="9249" name="Text Box 27"/>
              <p:cNvSpPr txBox="1">
                <a:spLocks noChangeArrowheads="1"/>
              </p:cNvSpPr>
              <p:nvPr/>
            </p:nvSpPr>
            <p:spPr bwMode="gray">
              <a:xfrm>
                <a:off x="3435" y="1652"/>
                <a:ext cx="840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sz="1400">
                  <a:solidFill>
                    <a:srgbClr val="FFFFFF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9230" name="Group 28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223" y="2400"/>
              <a:chExt cx="1193" cy="959"/>
            </a:xfrm>
          </p:grpSpPr>
          <p:grpSp>
            <p:nvGrpSpPr>
              <p:cNvPr id="9243" name="Group 29"/>
              <p:cNvGrpSpPr>
                <a:grpSpLocks/>
              </p:cNvGrpSpPr>
              <p:nvPr/>
            </p:nvGrpSpPr>
            <p:grpSpPr bwMode="auto">
              <a:xfrm>
                <a:off x="3223" y="2400"/>
                <a:ext cx="1193" cy="959"/>
                <a:chOff x="3174" y="2656"/>
                <a:chExt cx="1549" cy="1351"/>
              </a:xfrm>
            </p:grpSpPr>
            <p:sp>
              <p:nvSpPr>
                <p:cNvPr id="9245" name="AutoShape 30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  <p:sp>
              <p:nvSpPr>
                <p:cNvPr id="9246" name="AutoShape 31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  <p:sp>
              <p:nvSpPr>
                <p:cNvPr id="9247" name="AutoShape 32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216D4B"/>
                    </a:gs>
                    <a:gs pos="100000">
                      <a:srgbClr val="41D592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>
                    <a:latin typeface="Trebuchet MS" pitchFamily="34" charset="0"/>
                  </a:endParaRPr>
                </a:p>
              </p:txBody>
            </p:sp>
          </p:grpSp>
          <p:sp>
            <p:nvSpPr>
              <p:cNvPr id="9244" name="Text Box 33"/>
              <p:cNvSpPr txBox="1">
                <a:spLocks noChangeArrowheads="1"/>
              </p:cNvSpPr>
              <p:nvPr/>
            </p:nvSpPr>
            <p:spPr bwMode="gray">
              <a:xfrm>
                <a:off x="3497" y="2606"/>
                <a:ext cx="716" cy="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sz="1600" b="1" i="1" dirty="0">
                    <a:solidFill>
                      <a:srgbClr val="FFFF00"/>
                    </a:solidFill>
                    <a:latin typeface="Times New Roman" pitchFamily="18" charset="0"/>
                  </a:rPr>
                  <a:t>3.Постановка учебной задачи </a:t>
                </a:r>
                <a:endParaRPr lang="ru-RU" sz="1600" b="1" dirty="0">
                  <a:solidFill>
                    <a:srgbClr val="FFFF00"/>
                  </a:solidFill>
                  <a:latin typeface="Times New Roman" pitchFamily="18" charset="0"/>
                </a:endParaRPr>
              </a:p>
              <a:p>
                <a:pPr eaLnBrk="1" hangingPunct="1"/>
                <a:endParaRPr lang="ru-RU" sz="1600" b="1" dirty="0">
                  <a:solidFill>
                    <a:schemeClr val="bg1"/>
                  </a:solidFill>
                  <a:latin typeface="Calibri" pitchFamily="34" charset="0"/>
                </a:endParaRPr>
              </a:p>
              <a:p>
                <a:pPr eaLnBrk="1" hangingPunct="1"/>
                <a:endParaRPr lang="en-US" sz="1400" dirty="0">
                  <a:solidFill>
                    <a:srgbClr val="FFFFFF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9231" name="Group 34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1488" y="2400"/>
              <a:chExt cx="1193" cy="959"/>
            </a:xfrm>
          </p:grpSpPr>
          <p:grpSp>
            <p:nvGrpSpPr>
              <p:cNvPr id="9238" name="Group 35"/>
              <p:cNvGrpSpPr>
                <a:grpSpLocks/>
              </p:cNvGrpSpPr>
              <p:nvPr/>
            </p:nvGrpSpPr>
            <p:grpSpPr bwMode="auto">
              <a:xfrm>
                <a:off x="1488" y="2400"/>
                <a:ext cx="1193" cy="959"/>
                <a:chOff x="3174" y="2656"/>
                <a:chExt cx="1549" cy="1351"/>
              </a:xfrm>
            </p:grpSpPr>
            <p:sp>
              <p:nvSpPr>
                <p:cNvPr id="9240" name="AutoShape 36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  <p:sp>
              <p:nvSpPr>
                <p:cNvPr id="9241" name="AutoShape 37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  <p:sp>
              <p:nvSpPr>
                <p:cNvPr id="9242" name="AutoShape 38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0082AD"/>
                    </a:gs>
                    <a:gs pos="100000">
                      <a:srgbClr val="0099CC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</p:grpSp>
          <p:sp>
            <p:nvSpPr>
              <p:cNvPr id="9239" name="Text Box 39"/>
              <p:cNvSpPr txBox="1">
                <a:spLocks noChangeArrowheads="1"/>
              </p:cNvSpPr>
              <p:nvPr/>
            </p:nvSpPr>
            <p:spPr bwMode="gray">
              <a:xfrm>
                <a:off x="1890" y="2655"/>
                <a:ext cx="83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sz="1400">
                  <a:solidFill>
                    <a:srgbClr val="FFFFFF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9232" name="Group 40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2356" y="2881"/>
              <a:chExt cx="1192" cy="959"/>
            </a:xfrm>
          </p:grpSpPr>
          <p:grpSp>
            <p:nvGrpSpPr>
              <p:cNvPr id="9233" name="Group 41"/>
              <p:cNvGrpSpPr>
                <a:grpSpLocks/>
              </p:cNvGrpSpPr>
              <p:nvPr/>
            </p:nvGrpSpPr>
            <p:grpSpPr bwMode="auto">
              <a:xfrm>
                <a:off x="2356" y="2881"/>
                <a:ext cx="1192" cy="959"/>
                <a:chOff x="3174" y="2656"/>
                <a:chExt cx="1549" cy="1351"/>
              </a:xfrm>
            </p:grpSpPr>
            <p:sp>
              <p:nvSpPr>
                <p:cNvPr id="9235" name="AutoShape 42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  <p:sp>
              <p:nvSpPr>
                <p:cNvPr id="9236" name="AutoShape 43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  <p:sp>
              <p:nvSpPr>
                <p:cNvPr id="9237" name="AutoShape 44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185E5E"/>
                    </a:gs>
                    <a:gs pos="100000">
                      <a:srgbClr val="33CCCC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rebuchet MS" pitchFamily="34" charset="0"/>
                  </a:endParaRPr>
                </a:p>
              </p:txBody>
            </p:sp>
          </p:grpSp>
          <p:sp>
            <p:nvSpPr>
              <p:cNvPr id="9234" name="Text Box 45"/>
              <p:cNvSpPr txBox="1">
                <a:spLocks noChangeArrowheads="1"/>
              </p:cNvSpPr>
              <p:nvPr/>
            </p:nvSpPr>
            <p:spPr bwMode="gray">
              <a:xfrm>
                <a:off x="2475" y="3095"/>
                <a:ext cx="85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ru-RU" sz="12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3779838" y="1267837"/>
            <a:ext cx="187166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1400" b="1" i="1" dirty="0">
                <a:solidFill>
                  <a:srgbClr val="FFFF00"/>
                </a:solidFill>
                <a:cs typeface="Times New Roman" pitchFamily="18" charset="0"/>
              </a:rPr>
              <a:t>1. Мотивирование к учебной деятельности (организационный момент) </a:t>
            </a:r>
            <a:endParaRPr lang="ru-RU" sz="9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5724525" y="2244725"/>
            <a:ext cx="1800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1400" b="1" i="1" dirty="0">
                <a:solidFill>
                  <a:srgbClr val="FFFF00"/>
                </a:solidFill>
                <a:cs typeface="Times New Roman" pitchFamily="18" charset="0"/>
              </a:rPr>
              <a:t>2.Актуализация и фиксирование индивидуального затруднения в пробном учебном действии </a:t>
            </a:r>
            <a:endParaRPr lang="ru-RU" sz="9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3779838" y="5179378"/>
            <a:ext cx="187166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1400" b="1" i="1" dirty="0">
                <a:solidFill>
                  <a:srgbClr val="FFFF00"/>
                </a:solidFill>
                <a:cs typeface="Times New Roman" pitchFamily="18" charset="0"/>
              </a:rPr>
              <a:t>4. Открытие нового знания (построение  проекта выхода из затруднения) </a:t>
            </a:r>
            <a:endParaRPr lang="ru-RU" sz="9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1908175" y="4257098"/>
            <a:ext cx="19431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just">
              <a:buAutoNum type="arabicPeriod" startAt="5"/>
            </a:pPr>
            <a:r>
              <a:rPr lang="ru-RU" sz="1400" b="1" i="1" dirty="0">
                <a:solidFill>
                  <a:srgbClr val="FFFF00"/>
                </a:solidFill>
                <a:cs typeface="Times New Roman" pitchFamily="18" charset="0"/>
              </a:rPr>
              <a:t>Первичное закрепление  </a:t>
            </a:r>
          </a:p>
          <a:p>
            <a:pPr algn="just"/>
            <a:r>
              <a:rPr lang="ru-RU" sz="1400" b="1" i="1" dirty="0">
                <a:solidFill>
                  <a:srgbClr val="FFFF00"/>
                </a:solidFill>
                <a:cs typeface="Times New Roman" pitchFamily="18" charset="0"/>
              </a:rPr>
              <a:t>6. Сам. Работа</a:t>
            </a:r>
          </a:p>
          <a:p>
            <a:pPr algn="just"/>
            <a:r>
              <a:rPr lang="ru-RU" sz="1400" b="1" i="1" dirty="0">
                <a:solidFill>
                  <a:srgbClr val="FFFF00"/>
                </a:solidFill>
                <a:cs typeface="Times New Roman" pitchFamily="18" charset="0"/>
              </a:rPr>
              <a:t> с самопроверкой </a:t>
            </a:r>
          </a:p>
          <a:p>
            <a:pPr algn="just"/>
            <a:r>
              <a:rPr lang="ru-RU" sz="1400" b="1" i="1" dirty="0">
                <a:solidFill>
                  <a:srgbClr val="FFFF00"/>
                </a:solidFill>
                <a:cs typeface="Times New Roman" pitchFamily="18" charset="0"/>
              </a:rPr>
              <a:t>по образцу (эталону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789888" y="2181115"/>
            <a:ext cx="1980905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1400" b="1" i="1" dirty="0">
                <a:solidFill>
                  <a:srgbClr val="FFFF00"/>
                </a:solidFill>
                <a:cs typeface="Times New Roman" pitchFamily="18" charset="0"/>
              </a:rPr>
              <a:t>7.Включение нового знания в систему знаний и повторение </a:t>
            </a:r>
          </a:p>
          <a:p>
            <a:pPr algn="just"/>
            <a:r>
              <a:rPr lang="ru-RU" sz="1400" b="1" i="1" dirty="0">
                <a:solidFill>
                  <a:srgbClr val="FFFF00"/>
                </a:solidFill>
                <a:cs typeface="Times New Roman" pitchFamily="18" charset="0"/>
              </a:rPr>
              <a:t>8.Рефлексия учебной деятельности на уроке (итог)</a:t>
            </a:r>
            <a:endParaRPr lang="ru-RU" sz="1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FFFF00"/>
              </a:solidFill>
              <a:cs typeface="Times New Roman" pitchFamily="18" charset="0"/>
            </a:endParaRPr>
          </a:p>
          <a:p>
            <a:pPr algn="just"/>
            <a:endParaRPr lang="ru-RU" sz="9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50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834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310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836712"/>
            <a:ext cx="73448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Приемы, используемые на уроках</a:t>
            </a:r>
          </a:p>
          <a:p>
            <a:pPr lvl="0"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1. Приём “Да-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нетка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”.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2. Приём № 2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“Шаг за шагом”.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3. Приём 3  “Диктант значений”.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4. Приём 4 Приём “Жокей и лошадь”.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5. Приём 5 "Реклама"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6. Приём 6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Синквейн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"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7. Приём 7  «ИДЕАЛ»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8. Приём 8 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Фишбоун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» (рыбный скелет)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9. Приём 9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”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Хорошо-плохо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/>
          </a:p>
          <a:p>
            <a:pPr lvl="0" algn="ctr"/>
            <a:endParaRPr lang="ru-RU" b="1" dirty="0"/>
          </a:p>
          <a:p>
            <a:pPr algn="ctr"/>
            <a:endParaRPr lang="ru-RU" b="1" dirty="0"/>
          </a:p>
          <a:p>
            <a:pPr lvl="0" algn="ctr"/>
            <a:endParaRPr lang="ru-RU" dirty="0"/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4" name="Стрелка вправо 3">
            <a:hlinkClick r:id="rId12" action="ppaction://hlinksldjump"/>
          </p:cNvPr>
          <p:cNvSpPr/>
          <p:nvPr/>
        </p:nvSpPr>
        <p:spPr>
          <a:xfrm>
            <a:off x="7758073" y="6057292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7849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Приём “Да-</a:t>
            </a:r>
            <a:r>
              <a:rPr lang="ru-RU" b="1" dirty="0" err="1"/>
              <a:t>нетка</a:t>
            </a:r>
            <a:r>
              <a:rPr lang="ru-RU" b="1" dirty="0"/>
              <a:t>”.</a:t>
            </a:r>
          </a:p>
          <a:p>
            <a:r>
              <a:rPr lang="ru-RU" i="1" dirty="0"/>
              <a:t>Описание:</a:t>
            </a:r>
            <a:r>
              <a:rPr lang="ru-RU" dirty="0"/>
              <a:t> универсальный приём технологии ТРИЗ (теория решения изобретательских задач): способен увлечь и маленьких, и взрослых; ставит учащихся в активную позицию. </a:t>
            </a:r>
          </a:p>
          <a:p>
            <a:r>
              <a:rPr lang="ru-RU" dirty="0"/>
              <a:t>Формирует следующие универсальные учебные действия:</a:t>
            </a:r>
          </a:p>
          <a:p>
            <a:pPr lvl="0"/>
            <a:r>
              <a:rPr lang="ru-RU" dirty="0"/>
              <a:t>умение связывать разрозненные факты в единую картину;</a:t>
            </a:r>
          </a:p>
          <a:p>
            <a:pPr lvl="0"/>
            <a:r>
              <a:rPr lang="ru-RU" dirty="0"/>
              <a:t>умение систематизировать уже имеющуюся информацию;</a:t>
            </a:r>
          </a:p>
          <a:p>
            <a:pPr lvl="0"/>
            <a:r>
              <a:rPr lang="ru-RU" dirty="0"/>
              <a:t>умение слушать и слышать друг друга.</a:t>
            </a:r>
          </a:p>
          <a:p>
            <a:r>
              <a:rPr lang="ru-RU" dirty="0"/>
              <a:t>Учитель загадывает нечто (число, предмет, литературного героя, историческое лицо и др.). Учащиеся пытаются найти ответ, задавая вопросы, на которые учитель может ответить только словами: "да", "нет", "и, да и нет".</a:t>
            </a:r>
          </a:p>
          <a:p>
            <a:r>
              <a:rPr lang="ru-RU" b="1" i="1" dirty="0"/>
              <a:t>Пример: урок математики в 5 классе. Пройдены натуральные и дробные числа.</a:t>
            </a:r>
          </a:p>
          <a:p>
            <a:r>
              <a:rPr lang="ru-RU" dirty="0"/>
              <a:t>Учитель загадывает число, которое дети должны отгадать, задавая соответствующие вопросы</a:t>
            </a:r>
          </a:p>
          <a:p>
            <a:pPr lvl="0"/>
            <a:r>
              <a:rPr lang="ru-RU" dirty="0"/>
              <a:t>Это натуральное число? (нет)</a:t>
            </a:r>
          </a:p>
          <a:p>
            <a:pPr lvl="0"/>
            <a:r>
              <a:rPr lang="ru-RU" dirty="0"/>
              <a:t>Дробное число? (да)</a:t>
            </a:r>
          </a:p>
          <a:p>
            <a:pPr lvl="0"/>
            <a:r>
              <a:rPr lang="ru-RU" dirty="0"/>
              <a:t>Это обыкновенная дробь? (да)</a:t>
            </a:r>
          </a:p>
          <a:p>
            <a:pPr lvl="0"/>
            <a:r>
              <a:rPr lang="ru-RU" dirty="0"/>
              <a:t>Знаменатель однозначный? (нет)</a:t>
            </a:r>
          </a:p>
          <a:p>
            <a:pPr lvl="0"/>
            <a:r>
              <a:rPr lang="ru-RU" dirty="0"/>
              <a:t>Двузначный? (да)</a:t>
            </a:r>
          </a:p>
          <a:p>
            <a:pPr lvl="0"/>
            <a:r>
              <a:rPr lang="ru-RU" dirty="0"/>
              <a:t>Число десятков 1? (да)</a:t>
            </a:r>
          </a:p>
          <a:p>
            <a:pPr lvl="0"/>
            <a:r>
              <a:rPr lang="ru-RU" dirty="0"/>
              <a:t>Число единиц 1? (нет)</a:t>
            </a:r>
          </a:p>
          <a:p>
            <a:pPr lvl="0"/>
            <a:r>
              <a:rPr lang="ru-RU" dirty="0"/>
              <a:t>Число единиц 2? (да)…..</a:t>
            </a:r>
          </a:p>
          <a:p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172400" y="5966692"/>
            <a:ext cx="576064" cy="342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48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Приём № 2</a:t>
            </a:r>
            <a:r>
              <a:rPr lang="ru-RU" b="1" i="1" dirty="0"/>
              <a:t> </a:t>
            </a:r>
            <a:r>
              <a:rPr lang="ru-RU" b="1" dirty="0"/>
              <a:t> “Шаг за шагом”. </a:t>
            </a:r>
          </a:p>
          <a:p>
            <a:r>
              <a:rPr lang="ru-RU" i="1" dirty="0"/>
              <a:t>Описание: </a:t>
            </a:r>
            <a:r>
              <a:rPr lang="ru-RU" dirty="0"/>
              <a:t>Все более актуальным в образовательном процессе становится использование в обучении приемов и методов, которые формируют умения самостоятельно добывать новые знания, собирать необходимую информацию, выдвигать гипотезы, делать выводы и умозаключения. </a:t>
            </a:r>
          </a:p>
          <a:p>
            <a:r>
              <a:rPr lang="ru-RU" b="1" i="1" dirty="0"/>
              <a:t>Пример. Геометрия 7 класс. Начальные сведения</a:t>
            </a:r>
          </a:p>
          <a:p>
            <a:r>
              <a:rPr lang="ru-RU" dirty="0"/>
              <a:t>Я померила в своем кабинете,  расстояние от последней парты до доски составляет 11 шагов. Если ввести за правило этот метод, то все ученики будут к уроку вспоминать, хотя бы одиннадцать понятий из изучаемой темы</a:t>
            </a:r>
          </a:p>
          <a:p>
            <a:pPr lvl="0"/>
            <a:r>
              <a:rPr lang="ru-RU" dirty="0"/>
              <a:t>Точка</a:t>
            </a:r>
          </a:p>
          <a:p>
            <a:pPr lvl="0"/>
            <a:r>
              <a:rPr lang="ru-RU" dirty="0"/>
              <a:t>Прямая</a:t>
            </a:r>
          </a:p>
          <a:p>
            <a:pPr lvl="0"/>
            <a:r>
              <a:rPr lang="ru-RU" dirty="0"/>
              <a:t>Отрезок</a:t>
            </a:r>
          </a:p>
          <a:p>
            <a:pPr lvl="0"/>
            <a:r>
              <a:rPr lang="ru-RU" dirty="0"/>
              <a:t>Луч</a:t>
            </a:r>
          </a:p>
          <a:p>
            <a:pPr lvl="0"/>
            <a:r>
              <a:rPr lang="ru-RU" dirty="0"/>
              <a:t>Угол</a:t>
            </a:r>
          </a:p>
          <a:p>
            <a:pPr lvl="0"/>
            <a:r>
              <a:rPr lang="ru-RU" dirty="0"/>
              <a:t>Биссектриса</a:t>
            </a:r>
          </a:p>
          <a:p>
            <a:pPr lvl="0"/>
            <a:r>
              <a:rPr lang="ru-RU" dirty="0"/>
              <a:t>Градусная мера</a:t>
            </a:r>
          </a:p>
          <a:p>
            <a:pPr lvl="0"/>
            <a:r>
              <a:rPr lang="ru-RU" dirty="0"/>
              <a:t>Смежные углы</a:t>
            </a:r>
          </a:p>
          <a:p>
            <a:pPr lvl="0"/>
            <a:r>
              <a:rPr lang="ru-RU" dirty="0"/>
              <a:t>Вертикальные углы</a:t>
            </a:r>
          </a:p>
          <a:p>
            <a:pPr lvl="0"/>
            <a:r>
              <a:rPr lang="ru-RU" dirty="0"/>
              <a:t>Прямые углы</a:t>
            </a:r>
          </a:p>
          <a:p>
            <a:pPr lvl="0"/>
            <a:r>
              <a:rPr lang="ru-RU" dirty="0"/>
              <a:t>Перпендикулярные прямые.</a:t>
            </a:r>
          </a:p>
          <a:p>
            <a:endParaRPr lang="ru-RU" dirty="0"/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8172400" y="5966692"/>
            <a:ext cx="576064" cy="342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25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Приём 3  “Диктант значений”.</a:t>
            </a:r>
          </a:p>
          <a:p>
            <a:r>
              <a:rPr lang="ru-RU" i="1" dirty="0"/>
              <a:t>Описание:</a:t>
            </a:r>
            <a:r>
              <a:rPr lang="ru-RU" dirty="0"/>
              <a:t> приём экстраактивного обучения. Учитель диктует не слова, а их значения, определения. Учащиеся должны по определениям определить понятия и написать их.</a:t>
            </a:r>
          </a:p>
          <a:p>
            <a:r>
              <a:rPr lang="ru-RU" b="1" i="1" dirty="0"/>
              <a:t>Пример: Геометрия 7 класс. </a:t>
            </a:r>
          </a:p>
          <a:p>
            <a:r>
              <a:rPr lang="ru-RU" dirty="0"/>
              <a:t>Наука, занимающаяся изучением геометрических фигур (геометрия)</a:t>
            </a:r>
          </a:p>
          <a:p>
            <a:r>
              <a:rPr lang="ru-RU" dirty="0"/>
              <a:t>Наука, изучающая свойства геометрических фигур на плоскости (планиметрия)</a:t>
            </a:r>
          </a:p>
          <a:p>
            <a:r>
              <a:rPr lang="ru-RU" dirty="0"/>
              <a:t>Часть прямой, имеющая только начало. (Луч).</a:t>
            </a:r>
          </a:p>
          <a:p>
            <a:r>
              <a:rPr lang="ru-RU" dirty="0"/>
              <a:t>Луч, исходящий из вершины угла и делящий его на два равных угла (Биссектриса)</a:t>
            </a:r>
          </a:p>
          <a:p>
            <a:r>
              <a:rPr lang="ru-RU" dirty="0"/>
              <a:t>Часть прямой, ограниченная двумя точками (отрезок). И т.д.</a:t>
            </a:r>
          </a:p>
          <a:p>
            <a:endParaRPr lang="ru-RU" dirty="0"/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8172400" y="5966692"/>
            <a:ext cx="576064" cy="342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2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Приём 4. Приём “Жокей и лошадь”.</a:t>
            </a:r>
          </a:p>
          <a:p>
            <a:r>
              <a:rPr lang="ru-RU" i="1" dirty="0"/>
              <a:t>Описание:</a:t>
            </a:r>
            <a:r>
              <a:rPr lang="ru-RU" dirty="0"/>
              <a:t> приём интерактивного обучения. Форма коллективного обучения. Автор – Я. А. Каменский.  Класс делится на  группы: «жокеев» и «лошадей». Первые получают карточки с вопросами, вторые – с правильными ответами. Каждый «жокей» должен найти свою «лошадь». </a:t>
            </a:r>
          </a:p>
          <a:p>
            <a:r>
              <a:rPr lang="ru-RU" b="1" i="1" dirty="0"/>
              <a:t>Пример: 7 класс. Формулы сокращенного умножения.</a:t>
            </a:r>
          </a:p>
          <a:p>
            <a:r>
              <a:rPr lang="ru-RU" dirty="0"/>
              <a:t>Класс разделился на три группы.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571074"/>
              </p:ext>
            </p:extLst>
          </p:nvPr>
        </p:nvGraphicFramePr>
        <p:xfrm>
          <a:off x="971600" y="2420888"/>
          <a:ext cx="698477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Группа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Группа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Группа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квадрат суммы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квадрат разности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разность квадратов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куб суммы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куб разности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кубов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разность кубов.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а+в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(а-в)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-в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а+в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(а-в)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+в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-в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+2ав+в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-2ав+в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(а-в) (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а+в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+3а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в+3ав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+в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-3а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в+3ав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-в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а+в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(а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-ав+в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(а-в) (а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+ав+в</a:t>
                      </a:r>
                      <a:r>
                        <a:rPr lang="ru-RU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172400" y="5966692"/>
            <a:ext cx="576064" cy="342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43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Приём 5 "Реклама"</a:t>
            </a:r>
          </a:p>
          <a:p>
            <a:r>
              <a:rPr lang="ru-RU" i="1" dirty="0"/>
              <a:t>Описание:</a:t>
            </a:r>
            <a:r>
              <a:rPr lang="ru-RU" dirty="0"/>
              <a:t> учитель предлагает прорекламировать предмет, на подготовку 5- 10 мин. Работу можно организовать в группах.</a:t>
            </a:r>
          </a:p>
          <a:p>
            <a:endParaRPr lang="ru-RU" dirty="0"/>
          </a:p>
          <a:p>
            <a:r>
              <a:rPr lang="ru-RU" b="1" i="1" dirty="0"/>
              <a:t>Пример. Придумайте слоган треугольнику.</a:t>
            </a:r>
          </a:p>
          <a:p>
            <a:r>
              <a:rPr lang="ru-RU" dirty="0"/>
              <a:t>Треугольник – три угла,</a:t>
            </a:r>
          </a:p>
          <a:p>
            <a:r>
              <a:rPr lang="ru-RU" dirty="0"/>
              <a:t>Побеждаем мы всегда.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Хочешь быть крутым, …угольник?</a:t>
            </a:r>
          </a:p>
          <a:p>
            <a:r>
              <a:rPr lang="ru-RU" dirty="0"/>
              <a:t>Превращайся в треугольник!</a:t>
            </a:r>
          </a:p>
          <a:p>
            <a:endParaRPr lang="ru-RU" dirty="0"/>
          </a:p>
          <a:p>
            <a:r>
              <a:rPr lang="ru-RU" dirty="0"/>
              <a:t>Можно, опять же, дать задание на дом, в классе выбрать лучший слоган, параллельно заслушав все, что поднимет настроение детей, задаст позитивный настрой на урок.</a:t>
            </a:r>
          </a:p>
          <a:p>
            <a:endParaRPr lang="ru-RU" dirty="0"/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8172400" y="5966692"/>
            <a:ext cx="576064" cy="342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6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561" y="2132856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«Если мы будем учить</a:t>
            </a:r>
            <a:r>
              <a:rPr lang="ru-RU" sz="3200" b="1" dirty="0"/>
              <a:t> </a:t>
            </a:r>
            <a:r>
              <a:rPr lang="ru-RU" sz="3200" b="1" i="1" dirty="0"/>
              <a:t>сегодня так, как мы учили вчера, мы украдем у детей завтра» </a:t>
            </a:r>
            <a:endParaRPr lang="ru-RU" sz="3200" dirty="0"/>
          </a:p>
          <a:p>
            <a:endParaRPr lang="ru-RU" sz="3200" b="1" i="1" dirty="0"/>
          </a:p>
          <a:p>
            <a:pPr algn="r"/>
            <a:r>
              <a:rPr lang="ru-RU" sz="3200" b="1" i="1" dirty="0"/>
              <a:t>Джон </a:t>
            </a:r>
            <a:r>
              <a:rPr lang="ru-RU" sz="3200" b="1" i="1" dirty="0" err="1"/>
              <a:t>Дьюи</a:t>
            </a:r>
            <a:endParaRPr lang="ru-RU" sz="3200" dirty="0"/>
          </a:p>
          <a:p>
            <a:pPr algn="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06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Приём 6 "</a:t>
            </a:r>
            <a:r>
              <a:rPr lang="ru-RU" b="1" dirty="0" err="1"/>
              <a:t>Синквейн</a:t>
            </a:r>
            <a:r>
              <a:rPr lang="ru-RU" b="1" dirty="0"/>
              <a:t>"</a:t>
            </a:r>
          </a:p>
          <a:p>
            <a:r>
              <a:rPr lang="ru-RU" i="1" dirty="0"/>
              <a:t>Описание:</a:t>
            </a:r>
            <a:r>
              <a:rPr lang="ru-RU" dirty="0"/>
              <a:t> Это стихотворение из пяти строк, в котором автор выражает свое отношение к проблеме:</a:t>
            </a:r>
          </a:p>
          <a:p>
            <a:r>
              <a:rPr lang="ru-RU" dirty="0"/>
              <a:t>1 строка – одно ключевое слово, определяющее содержание </a:t>
            </a:r>
            <a:r>
              <a:rPr lang="ru-RU" dirty="0" err="1"/>
              <a:t>синквейна</a:t>
            </a:r>
            <a:r>
              <a:rPr lang="ru-RU" dirty="0"/>
              <a:t>; </a:t>
            </a:r>
          </a:p>
          <a:p>
            <a:r>
              <a:rPr lang="ru-RU" dirty="0"/>
              <a:t>2 строка – два прилагательных, характеризующих ключевое слово; </a:t>
            </a:r>
          </a:p>
          <a:p>
            <a:r>
              <a:rPr lang="ru-RU" dirty="0"/>
              <a:t>3 строка – три глагола, показывающие действия понятия; </a:t>
            </a:r>
          </a:p>
          <a:p>
            <a:r>
              <a:rPr lang="ru-RU" dirty="0"/>
              <a:t>4 строка – короткое предложение, в котором отражено авторское отношение к понятию; </a:t>
            </a:r>
          </a:p>
          <a:p>
            <a:r>
              <a:rPr lang="ru-RU" dirty="0"/>
              <a:t>5 строка – резюме: одно слово, обычно существительное, через которое автор выражает свои чувства и ассоциации, связанные с понятием.</a:t>
            </a:r>
          </a:p>
          <a:p>
            <a:r>
              <a:rPr lang="ru-RU" dirty="0"/>
              <a:t>Составление </a:t>
            </a:r>
            <a:r>
              <a:rPr lang="ru-RU" dirty="0" err="1"/>
              <a:t>синквейна</a:t>
            </a:r>
            <a:r>
              <a:rPr lang="ru-RU" dirty="0"/>
              <a:t> – индивидуальная работа, но для начала нужно составить его всем классом. Можно включить </a:t>
            </a:r>
            <a:r>
              <a:rPr lang="ru-RU" dirty="0" err="1"/>
              <a:t>синквейн</a:t>
            </a:r>
            <a:r>
              <a:rPr lang="ru-RU" dirty="0"/>
              <a:t> и в домашнее задание, тогда при проверке учитель оценит, насколько верно поняли учащиеся смысл изученного материала.</a:t>
            </a:r>
          </a:p>
          <a:p>
            <a:r>
              <a:rPr lang="ru-RU" b="1" i="1" dirty="0"/>
              <a:t>Пример: 8 класс. Итоговое занятие по теме Функция.</a:t>
            </a:r>
          </a:p>
          <a:p>
            <a:r>
              <a:rPr lang="ru-RU" dirty="0"/>
              <a:t>СИНКВЕЙН</a:t>
            </a:r>
          </a:p>
          <a:p>
            <a:r>
              <a:rPr lang="ru-RU" dirty="0"/>
              <a:t>Функция.</a:t>
            </a:r>
          </a:p>
          <a:p>
            <a:r>
              <a:rPr lang="ru-RU" dirty="0"/>
              <a:t>Квадратичная,   линейная.</a:t>
            </a:r>
          </a:p>
          <a:p>
            <a:r>
              <a:rPr lang="ru-RU" dirty="0"/>
              <a:t>Возрастает, убывает, прерывается.</a:t>
            </a:r>
          </a:p>
          <a:p>
            <a:r>
              <a:rPr lang="ru-RU" dirty="0"/>
              <a:t>Хорошая функция – это  соответствие:</a:t>
            </a:r>
          </a:p>
          <a:p>
            <a:r>
              <a:rPr lang="ru-RU" dirty="0"/>
              <a:t>каждому ученику из класса  – хорошая оценка.</a:t>
            </a:r>
          </a:p>
          <a:p>
            <a:r>
              <a:rPr lang="ru-RU" dirty="0"/>
              <a:t>График.</a:t>
            </a:r>
          </a:p>
          <a:p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172400" y="5966692"/>
            <a:ext cx="576064" cy="342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173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Приём 7  «ИДЕАЛ»</a:t>
            </a:r>
          </a:p>
          <a:p>
            <a:r>
              <a:rPr lang="ru-RU" i="1" dirty="0"/>
              <a:t>Описание:</a:t>
            </a:r>
            <a:r>
              <a:rPr lang="ru-RU" dirty="0"/>
              <a:t> это стратегия технологии развития критического мышления.</a:t>
            </a:r>
          </a:p>
          <a:p>
            <a:r>
              <a:rPr lang="ru-RU" dirty="0"/>
              <a:t>Стратегия позволяет формировать:</a:t>
            </a:r>
          </a:p>
          <a:p>
            <a:pPr lvl="0"/>
            <a:r>
              <a:rPr lang="ru-RU" dirty="0"/>
              <a:t>умения определять проблему;</a:t>
            </a:r>
          </a:p>
          <a:p>
            <a:pPr lvl="0"/>
            <a:r>
              <a:rPr lang="ru-RU" dirty="0"/>
              <a:t>умение находить и формулировать пути решения проблемы;</a:t>
            </a:r>
          </a:p>
          <a:p>
            <a:pPr lvl="0"/>
            <a:r>
              <a:rPr lang="ru-RU" dirty="0"/>
              <a:t>умение выбирать сильное решение.</a:t>
            </a:r>
          </a:p>
          <a:p>
            <a:r>
              <a:rPr lang="ru-RU" b="1" i="1" dirty="0"/>
              <a:t>Пример: Геометрия 7 класс, тема «Измерение углов транспортиром»</a:t>
            </a:r>
          </a:p>
          <a:p>
            <a:r>
              <a:rPr lang="ru-RU" dirty="0"/>
              <a:t>     Задача: «Требуется измерить данный угол без помощи транспортира». Данную задачу можно предложить на дом. Если  решение не было найдено, то учитель может сделать подсказку: «Нет транспортира, но есть другие предметы, которые могут его заменить!» </a:t>
            </a:r>
          </a:p>
          <a:p>
            <a:r>
              <a:rPr lang="ru-RU" dirty="0"/>
              <a:t>Тогда учащиеся начинают искать у себя, в классе вещи, которые могут заменить транспортир. Идея – инструмент или прибор должны иметь деления. Оказывается, что нужный прибор – часы. Их устанавливают так, что начало секундной стрелки совпадает с одной стороной угла, фиксируют момент совпадения с другой стороной и … сообщают градусную меру угла.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8172400" y="5966692"/>
            <a:ext cx="576064" cy="342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85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Приём 8 «</a:t>
            </a:r>
            <a:r>
              <a:rPr lang="ru-RU" b="1" dirty="0" err="1"/>
              <a:t>Фишбоун</a:t>
            </a:r>
            <a:r>
              <a:rPr lang="ru-RU" b="1" dirty="0"/>
              <a:t>» (рыбный скелет)</a:t>
            </a:r>
          </a:p>
          <a:p>
            <a:r>
              <a:rPr lang="ru-RU" i="1" dirty="0"/>
              <a:t>Описание:</a:t>
            </a:r>
            <a:r>
              <a:rPr lang="ru-RU" dirty="0"/>
              <a:t> голова - вопрос темы, верхние косточки - основные понятия темы, нижние косточки — суть понятий, хвост – ответ на вопрос. Записи должны быть краткими, представлять собой ключевые слова или фразы, отражающие суть.</a:t>
            </a:r>
          </a:p>
          <a:p>
            <a:r>
              <a:rPr lang="ru-RU" b="1" i="1" dirty="0"/>
              <a:t>Пример. 8 класс. Уравнения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70958"/>
            <a:ext cx="7056783" cy="47984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316416" y="5966692"/>
            <a:ext cx="576064" cy="342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32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1969"/>
              </p:ext>
            </p:extLst>
          </p:nvPr>
        </p:nvGraphicFramePr>
        <p:xfrm>
          <a:off x="1259632" y="2276872"/>
          <a:ext cx="6077585" cy="3575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хорошо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плохо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С крыши стекает дождевая вода, не задерживаясь.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С крыши может сойти тяжелый снежный сугроб и травмировать кого-нибудь.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Треугольная крыша надежна, т.к. треугольник – самая жесткая конструкция.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У треугольной крыши  деревянные стропила, их может повредить жучок.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Под треугольной крышей можно сделать еще одну жилую комнату.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Увеличивается площадь, которую придется постоянно убирать.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Дом с треугольной крышей, очевидно, частный, следовательно, нет топающих и шумящих соседей сверху.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Нет возможности быстро обратиться за помощью к соседям, как в многоквартирном доме.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Работа на приусадебном участке дает возможность дышать свежим воздухом.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Долго добираться к месту работы в город.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Выращенные на своем участке овощи и фрукты позволяют экономить денежные средства.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Чтобы быть мобильным придется покупать автомобиль, обслуживание которого стоит немало и т.д.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523695"/>
            <a:ext cx="956107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Описание: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универсальный приём ТРИЗ, направленный на активизацию мыслительной деятельности учащихся на уроке, формирующий представление о том, как устроено противоречие.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Формирует: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 находить положительные и отрицательные стороны в любом объекте, ситуации;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 разрешать противоречия (убирать «минусы», сохраняя «плюсы»);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 оценивать объект, ситуацию с разных позиций, учитывая разные роли.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Пример.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Дом с треугольной крышей, это хорошо или плохо?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287" y="225038"/>
            <a:ext cx="8234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Приём 9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”</a:t>
            </a:r>
            <a:r>
              <a:rPr lang="ru-RU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Хорошо-плохо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ru-RU" b="1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172400" y="5966692"/>
            <a:ext cx="576064" cy="342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734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451" y="1052736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Итак, современный урок – это: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урок с использованием техники (компьютер, диапроектор, интерактивная доска и т.п.);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урок, на котором осуществляется индивидуальный подход к каждому ученику;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урок, содержащий разные виды деятельности;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урок, на котором ученику должно быть комфортно;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урок, на котором деятельность должна стимулировать развитие познавательной активности ученика;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урок, развивающий у детей креативное мышление;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урок, который воспитывает думающего ученика-интеллектуала;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урок, предполагающий сотрудничество, взаимопонимание, атмосферу радости и увлеченности.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86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700808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Современный урок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это главный инструмент для формирования функциональной грамотности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773901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556792"/>
            <a:ext cx="64169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Спасибо за</a:t>
            </a:r>
          </a:p>
          <a:p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         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4615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41682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План :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Понятие функциональной грамотности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Понятие современного урока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Задачи учителя 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Характеристика урока, его построение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Типы уроков и их структура, виды уроков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Примеры приемов, используемых на уроках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54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79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Одна из важнейших задач современной школы – формирование функционально грамотных людей. Что такое «функциональная грамотность»?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Функциональная грамотность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способность использовать все постоянно приобретаемые в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Функционально грамотная личность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человек, ориентирующийся в мире и действующий в соответствии с общественными ценностями, ожиданиями и интересами.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Понятие математической грамотности  нужно рассматривать в контексте функциональной грамотности.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08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задача образования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воспитание и обучение конкурентоспособного человека, способного творчески мыслить и находить нестандартные решения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задача учителя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раскрыть индивидуальность ребенка, помочь ей проявиться, развиться, устояться, обрести избирательность  и устойчивость к социальным воздействиям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128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052736"/>
            <a:ext cx="77048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Современный урок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это понятный для нас урок.</a:t>
            </a:r>
          </a:p>
          <a:p>
            <a:r>
              <a:rPr lang="ru-RU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Современный урок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это весёлый, познавательный, интересный и нетрудный урок, на котором учитель и ученик свободно общаются.</a:t>
            </a:r>
          </a:p>
          <a:p>
            <a:r>
              <a:rPr lang="ru-RU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Современный урок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это разнообразный урок.</a:t>
            </a:r>
          </a:p>
          <a:p>
            <a:r>
              <a:rPr lang="ru-RU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Современный урок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это урок, на котором выслушивают любое твоё мнение, урок, где человек учится быть человеком.</a:t>
            </a:r>
          </a:p>
          <a:p>
            <a:r>
              <a:rPr lang="ru-RU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Современный урок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урок, на котором решаются задачи, которые готовят нас к жизни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18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556792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Современный урок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600" dirty="0"/>
              <a:t>это, прежде всего урок, на котором учитель умело использует все возможности для развития личности ученика, ее активного умственного роста, глубокого и осмысленного усвоения знаний, для формирования ее нравственных основ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68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4888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Современный урок по ФГОС – это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Профессиональная и методическая подготовка учителя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Целеполагание и мотивация учения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Системно-деятельностный подход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Современные средства обучения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Выбор оптимальных средств обучения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Создание условий для саморазвития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Анализ каждого учебного занятия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89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332656"/>
            <a:ext cx="76328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ФГОС ставит перед учителями новые задачи: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и воспитание личности в соответствии с требованиями современного информационного сообщества.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у школьников способности самостоятельно получать и обрабатывать информацию по учебным вопросам. Индивидуальный подход к ученикам.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коммуникативных навыков у учащихся.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Ориентировка на применение творческого подхода при осуществлении педагогической деятельности.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61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1914</Words>
  <Application>Microsoft Office PowerPoint</Application>
  <PresentationFormat>Экран (4:3)</PresentationFormat>
  <Paragraphs>225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Segoe Script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современного урока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Дудинцевы</dc:creator>
  <cp:lastModifiedBy>luiza gudaeva</cp:lastModifiedBy>
  <cp:revision>28</cp:revision>
  <dcterms:created xsi:type="dcterms:W3CDTF">2020-10-27T12:39:47Z</dcterms:created>
  <dcterms:modified xsi:type="dcterms:W3CDTF">2023-01-10T19:41:38Z</dcterms:modified>
</cp:coreProperties>
</file>