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76" r:id="rId1"/>
  </p:sldMasterIdLst>
  <p:notesMasterIdLst>
    <p:notesMasterId r:id="rId21"/>
  </p:notesMasterIdLst>
  <p:handoutMasterIdLst>
    <p:handoutMasterId r:id="rId22"/>
  </p:handoutMasterIdLst>
  <p:sldIdLst>
    <p:sldId id="281" r:id="rId2"/>
    <p:sldId id="257" r:id="rId3"/>
    <p:sldId id="258" r:id="rId4"/>
    <p:sldId id="279" r:id="rId5"/>
    <p:sldId id="280" r:id="rId6"/>
    <p:sldId id="277" r:id="rId7"/>
    <p:sldId id="278" r:id="rId8"/>
    <p:sldId id="275" r:id="rId9"/>
    <p:sldId id="276" r:id="rId10"/>
    <p:sldId id="259" r:id="rId11"/>
    <p:sldId id="261" r:id="rId12"/>
    <p:sldId id="262" r:id="rId13"/>
    <p:sldId id="284" r:id="rId14"/>
    <p:sldId id="263" r:id="rId15"/>
    <p:sldId id="265" r:id="rId16"/>
    <p:sldId id="266" r:id="rId17"/>
    <p:sldId id="267" r:id="rId18"/>
    <p:sldId id="271" r:id="rId19"/>
    <p:sldId id="283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44" autoAdjust="0"/>
  </p:normalViewPr>
  <p:slideViewPr>
    <p:cSldViewPr>
      <p:cViewPr varScale="1">
        <p:scale>
          <a:sx n="70" d="100"/>
          <a:sy n="70" d="100"/>
        </p:scale>
        <p:origin x="12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Амосова Ирина Юрьевна, город Сочи 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89010-0599-4895-83B8-E3F244AE9704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7C2E-15FE-4E99-914B-FC1ED514C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111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Амосова Ирина Юрьевна, город Сочи 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F059-2476-420E-AE5A-C3F5BA807E30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6B2D-2AF3-4449-9800-5813C37BB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9612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Амосова Ирина Юрьевна, город Сочи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36B2D-2AF3-4449-9800-5813C37BB05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855B398-78E5-4ECC-963C-4C4C92E1CA5C}" type="datetime1">
              <a:rPr lang="ru-RU" smtClean="0"/>
              <a:pPr/>
              <a:t>10.01.2023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9C8-B2E3-4F42-8C04-621B0EABE81C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37A8-39D0-4FF5-AC7D-3FBE65380C72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AE5F-1FB1-4ABE-83E3-01348ADE61B4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6AF6-DC04-4534-BA83-97507E64DE0B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D329-E071-44CD-A5C5-61148D8DE9C6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7ED0-A5B7-4742-9696-5C4C12C20786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BDFA-1ED9-4E69-845A-2A05FD9C057F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BEA-AEA3-4FA4-9331-B061D42E6098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8C8D-F835-425E-97D0-0D8E6B923EE7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8FE-AC4A-49C5-B7F4-32B74EF8E3A4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CBAC-500B-41DF-A2E8-F5924962D67A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BBAAF4-F2ED-4410-8470-536914228066}" type="datetime1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 dir="r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1%80%D0%B8%D0%B2%D0%B0%D1%8F_%D0%B7%D0%B0%D0%B1%D1%8B%D0%B2%D0%B0%D0%BD%D0%B8%D1%8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258" y="1484784"/>
            <a:ext cx="81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младших школьников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примере изучения словарных слов</a:t>
            </a:r>
          </a:p>
        </p:txBody>
      </p:sp>
      <p:pic>
        <p:nvPicPr>
          <p:cNvPr id="2054" name="Picture 6" descr="https://upload.wikimedia.org/wikipedia/commons/thumb/5/53/Help_books.svg/1200px-Help_book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06" y="3239110"/>
            <a:ext cx="3485592" cy="34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6503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2696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Чтобы запомнить информацию как можно лучше, надо обязательно ставить цель – не только воспринять материал, но и действительно его запомнить, </a:t>
            </a:r>
            <a:r>
              <a:rPr lang="ru-RU" sz="1600" b="1" i="1" u="sng" dirty="0"/>
              <a:t>уметь самостоятельно использовать</a:t>
            </a:r>
            <a:r>
              <a:rPr lang="ru-RU" sz="1600" b="1" dirty="0"/>
              <a:t> полученные знания.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4333" y="1769914"/>
            <a:ext cx="8619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Приемы запоминания информации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3270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метод записывания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или переписывания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21967" y="3555885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метод повторения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67234" y="4083749"/>
            <a:ext cx="4116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интеллектуальная работа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с материалом</a:t>
            </a:r>
            <a:endParaRPr lang="ru-RU" sz="2000" i="1" dirty="0">
              <a:solidFill>
                <a:srgbClr val="002060"/>
              </a:solidFill>
            </a:endParaRPr>
          </a:p>
          <a:p>
            <a:endParaRPr lang="ru-RU" sz="2400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71800" y="249289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2564904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2492896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E:\Новая папка\IMG20201120122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6739"/>
            <a:ext cx="3266952" cy="223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8206" y="2029744"/>
            <a:ext cx="773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ассоциативного запоминания слов.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Суть метода.</a:t>
            </a:r>
            <a:r>
              <a:rPr lang="ru-RU" sz="1600" dirty="0"/>
              <a:t> Трудная орфограмма словарного слова связывается с ярким ассоциативным образом, который вспоминается при написании данного словарного слова, помогая правильно написать орфограмму.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Проблема:  </a:t>
            </a:r>
            <a:endParaRPr lang="en-US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дети допускают ошибки в написании словарных слов. </a:t>
            </a:r>
          </a:p>
          <a:p>
            <a:endParaRPr lang="en-US" sz="1600" b="1" dirty="0"/>
          </a:p>
          <a:p>
            <a:r>
              <a:rPr lang="ru-RU" sz="1600" b="1" dirty="0">
                <a:solidFill>
                  <a:srgbClr val="7030A0"/>
                </a:solidFill>
              </a:rPr>
              <a:t>Решение: </a:t>
            </a:r>
            <a:endParaRPr lang="en-US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надо помочь учащимся запоминать слова, не заучивая их наизусть. </a:t>
            </a:r>
          </a:p>
        </p:txBody>
      </p:sp>
      <p:pic>
        <p:nvPicPr>
          <p:cNvPr id="5123" name="Picture 3" descr="http://nsportal.ru/sites/default/files/styles/media_gallery_large/public/yabloko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149080"/>
            <a:ext cx="4248472" cy="1065078"/>
          </a:xfrm>
          <a:prstGeom prst="rect">
            <a:avLst/>
          </a:prstGeom>
          <a:noFill/>
        </p:spPr>
      </p:pic>
      <p:pic>
        <p:nvPicPr>
          <p:cNvPr id="5127" name="Picture 7" descr="http://nsportal.ru/sites/default/files/styles/media_gallery_large/public/kopey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4077072"/>
            <a:ext cx="3744416" cy="1080120"/>
          </a:xfrm>
          <a:prstGeom prst="rect">
            <a:avLst/>
          </a:prstGeom>
          <a:noFill/>
        </p:spPr>
      </p:pic>
      <p:pic>
        <p:nvPicPr>
          <p:cNvPr id="9" name="Picture 2" descr="http://nsportal.ru/sites/default/files/styles/media_gallery_large/public/vosto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5157192"/>
            <a:ext cx="3816424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600" b="1" dirty="0">
                <a:solidFill>
                  <a:srgbClr val="C00000"/>
                </a:solidFill>
              </a:rPr>
              <a:t>Метод ярких ассоциаций </a:t>
            </a:r>
            <a:endParaRPr lang="en-US" sz="3600" b="1" dirty="0">
              <a:solidFill>
                <a:srgbClr val="C00000"/>
              </a:solidFill>
            </a:endParaRPr>
          </a:p>
          <a:p>
            <a:pPr algn="just"/>
            <a:endParaRPr lang="en-US" b="1" dirty="0"/>
          </a:p>
          <a:p>
            <a:pPr algn="just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5502" y="126876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Ассоциативный образ подбирается так, чтобы он был связан со словарным словом каким-то общим признаком: 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цветом,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 формой,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действием,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материалом,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количеством,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звучанием,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назначением,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местом расположения</a:t>
            </a:r>
            <a:endParaRPr lang="ru-RU" sz="2000" dirty="0"/>
          </a:p>
        </p:txBody>
      </p:sp>
      <p:pic>
        <p:nvPicPr>
          <p:cNvPr id="4102" name="Picture 6" descr="http://nsportal.ru/sites/default/files/styles/media_gallery_large/public/konce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738" y="4725144"/>
            <a:ext cx="4547091" cy="806742"/>
          </a:xfrm>
          <a:prstGeom prst="rect">
            <a:avLst/>
          </a:prstGeom>
          <a:noFill/>
        </p:spPr>
      </p:pic>
      <p:pic>
        <p:nvPicPr>
          <p:cNvPr id="1026" name="Picture 2" descr="C:\Users\1\Desktop\пету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4725144"/>
            <a:ext cx="3872362" cy="806742"/>
          </a:xfrm>
          <a:prstGeom prst="rect">
            <a:avLst/>
          </a:prstGeom>
          <a:noFill/>
        </p:spPr>
      </p:pic>
      <p:pic>
        <p:nvPicPr>
          <p:cNvPr id="4" name="Picture 2" descr="C:\Users\1\Desktop\математи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5733256"/>
            <a:ext cx="3888432" cy="712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1334/000877a3-a6388e29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t="-2634" r="2099" b="15885"/>
          <a:stretch/>
        </p:blipFill>
        <p:spPr bwMode="auto">
          <a:xfrm>
            <a:off x="179512" y="533034"/>
            <a:ext cx="8567936" cy="59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6846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Ценность метода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наличие у каждого своего ассоциативного образа при данных требованиях: связь и общая заданная орфограмма.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493596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/>
              <a:t>г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000" dirty="0" err="1"/>
              <a:t>зета</a:t>
            </a:r>
            <a:r>
              <a:rPr lang="ru-RU" sz="4000" dirty="0"/>
              <a:t> - </a:t>
            </a:r>
            <a:r>
              <a:rPr lang="ru-RU" sz="4000" dirty="0" err="1"/>
              <a:t>бум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000" dirty="0" err="1"/>
              <a:t>га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 err="1"/>
              <a:t>з</a:t>
            </a:r>
            <a:r>
              <a:rPr lang="ru-RU" sz="4000" dirty="0" err="1">
                <a:solidFill>
                  <a:srgbClr val="00B0F0"/>
                </a:solidFill>
              </a:rPr>
              <a:t>А</a:t>
            </a:r>
            <a:r>
              <a:rPr lang="ru-RU" sz="4000" dirty="0" err="1"/>
              <a:t>вод</a:t>
            </a:r>
            <a:r>
              <a:rPr lang="ru-RU" sz="4000" dirty="0"/>
              <a:t> - </a:t>
            </a:r>
            <a:r>
              <a:rPr lang="ru-RU" sz="4000" dirty="0" err="1"/>
              <a:t>труб</a:t>
            </a:r>
            <a:r>
              <a:rPr lang="ru-RU" sz="4000" dirty="0" err="1">
                <a:solidFill>
                  <a:srgbClr val="00B0F0"/>
                </a:solidFill>
              </a:rPr>
              <a:t>А</a:t>
            </a:r>
            <a:br>
              <a:rPr lang="ru-RU" sz="4000" dirty="0"/>
            </a:br>
            <a:r>
              <a:rPr lang="ru-RU" sz="4000" dirty="0" err="1"/>
              <a:t>л</a:t>
            </a:r>
            <a:r>
              <a:rPr lang="ru-RU" sz="4000" dirty="0" err="1">
                <a:solidFill>
                  <a:srgbClr val="FF0000"/>
                </a:solidFill>
              </a:rPr>
              <a:t>А</a:t>
            </a:r>
            <a:r>
              <a:rPr lang="ru-RU" sz="4000" dirty="0" err="1"/>
              <a:t>донь</a:t>
            </a:r>
            <a:r>
              <a:rPr lang="ru-RU" sz="4000" dirty="0"/>
              <a:t> - </a:t>
            </a:r>
            <a:r>
              <a:rPr lang="ru-RU" sz="4000" dirty="0" err="1"/>
              <a:t>п</a:t>
            </a:r>
            <a:r>
              <a:rPr lang="ru-RU" sz="4000" dirty="0" err="1">
                <a:solidFill>
                  <a:srgbClr val="FF0000"/>
                </a:solidFill>
              </a:rPr>
              <a:t>А</a:t>
            </a:r>
            <a:r>
              <a:rPr lang="ru-RU" sz="4000" dirty="0" err="1"/>
              <a:t>льцы</a:t>
            </a:r>
            <a:br>
              <a:rPr lang="ru-RU" sz="4000" dirty="0"/>
            </a:br>
            <a:r>
              <a:rPr lang="ru-RU" sz="4000" dirty="0" err="1"/>
              <a:t>к</a:t>
            </a:r>
            <a:r>
              <a:rPr lang="ru-R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4000" dirty="0" err="1"/>
              <a:t>пуста</a:t>
            </a:r>
            <a:r>
              <a:rPr lang="ru-RU" sz="4000" dirty="0"/>
              <a:t> - </a:t>
            </a:r>
            <a:r>
              <a:rPr lang="ru-RU" sz="4000" dirty="0" err="1"/>
              <a:t>сал</a:t>
            </a:r>
            <a:r>
              <a:rPr lang="ru-R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4000" dirty="0" err="1"/>
              <a:t>т</a:t>
            </a:r>
            <a:r>
              <a:rPr lang="ru-RU" sz="4000" dirty="0"/>
              <a:t> </a:t>
            </a:r>
          </a:p>
          <a:p>
            <a:r>
              <a:rPr lang="ru-RU" sz="4000" dirty="0" err="1"/>
              <a:t>в</a:t>
            </a:r>
            <a:r>
              <a:rPr lang="ru-RU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dirty="0" err="1"/>
              <a:t>сток</a:t>
            </a:r>
            <a:r>
              <a:rPr lang="ru-RU" sz="4000" dirty="0"/>
              <a:t> – </a:t>
            </a:r>
            <a:r>
              <a:rPr lang="ru-RU" sz="4000" dirty="0" err="1"/>
              <a:t>к</a:t>
            </a:r>
            <a:r>
              <a:rPr lang="ru-RU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dirty="0" err="1"/>
              <a:t>мпас</a:t>
            </a:r>
            <a:endParaRPr lang="ru-RU" sz="4000" dirty="0"/>
          </a:p>
          <a:p>
            <a:r>
              <a:rPr lang="ru-RU" sz="4000" dirty="0" err="1"/>
              <a:t>свит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4000" dirty="0" err="1"/>
              <a:t>р</a:t>
            </a:r>
            <a:r>
              <a:rPr lang="ru-RU" sz="4000" dirty="0"/>
              <a:t> - </a:t>
            </a:r>
            <a:r>
              <a:rPr lang="ru-RU" sz="4000" dirty="0" err="1"/>
              <a:t>од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4000" dirty="0" err="1"/>
              <a:t>жда</a:t>
            </a:r>
            <a:r>
              <a:rPr lang="ru-RU" sz="4000" dirty="0"/>
              <a:t>  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2721" y="6164729"/>
            <a:ext cx="6654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навязывать ребенку свои ассоциации! 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672" y="2477804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/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Выражение информации в легкой и интересной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ассоциативной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форме дает ребенку понять,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и сам способен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создавать ассоциативные информационные блоки,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способен самостоятельно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(пусть интуитивно)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пользоваться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приемами,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 которых я вам рассказала,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 способен превратить трудный материал в доступный для себя и други</a:t>
            </a:r>
            <a:r>
              <a:rPr lang="ru-RU" sz="2000" b="1" dirty="0"/>
              <a:t>х.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1832" y="773995"/>
            <a:ext cx="89945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"Скажи мне, и я забуду.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Покажи мне, - я смогу запомнить.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Позволь мне это делать самому, и это станет моим навсегда".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sportal.ru/sites/default/files/styles/media_gallery_large/public/tom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4104456" cy="1728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1509" y="4046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Ассоциации по форме</a:t>
            </a:r>
          </a:p>
        </p:txBody>
      </p:sp>
      <p:pic>
        <p:nvPicPr>
          <p:cNvPr id="23556" name="Picture 4" descr="http://nsportal.ru/sites/default/files/styles/media_gallery_large/public/voro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996952"/>
            <a:ext cx="4392488" cy="1322872"/>
          </a:xfrm>
          <a:prstGeom prst="rect">
            <a:avLst/>
          </a:prstGeom>
          <a:noFill/>
        </p:spPr>
      </p:pic>
      <p:pic>
        <p:nvPicPr>
          <p:cNvPr id="23558" name="Picture 6" descr="http://nsportal.ru/sites/default/files/styles/media_gallery_large/public/ogurec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1512" y="2636912"/>
            <a:ext cx="3843427" cy="1512168"/>
          </a:xfrm>
          <a:prstGeom prst="rect">
            <a:avLst/>
          </a:prstGeom>
          <a:noFill/>
        </p:spPr>
      </p:pic>
      <p:pic>
        <p:nvPicPr>
          <p:cNvPr id="23560" name="Picture 8" descr="http://nsportal.ru/sites/default/files/styles/media_gallery_large/public/karandash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4797152"/>
            <a:ext cx="7344816" cy="1512168"/>
          </a:xfrm>
          <a:prstGeom prst="rect">
            <a:avLst/>
          </a:prstGeom>
          <a:noFill/>
        </p:spPr>
      </p:pic>
      <p:pic>
        <p:nvPicPr>
          <p:cNvPr id="23562" name="Picture 10" descr="http://nsportal.ru/sites/default/files/styles/media_gallery_large/public/ore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980728"/>
            <a:ext cx="3816424" cy="1614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Ассоциации по эмоциональному состоянию</a:t>
            </a:r>
          </a:p>
        </p:txBody>
      </p:sp>
      <p:pic>
        <p:nvPicPr>
          <p:cNvPr id="24578" name="Picture 2" descr="http://nsportal.ru/sites/default/files/styles/media_gallery_large/public/tos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836712"/>
            <a:ext cx="3672408" cy="903978"/>
          </a:xfrm>
          <a:prstGeom prst="rect">
            <a:avLst/>
          </a:prstGeom>
          <a:noFill/>
        </p:spPr>
      </p:pic>
      <p:pic>
        <p:nvPicPr>
          <p:cNvPr id="24580" name="Picture 4" descr="http://nsportal.ru/sites/default/files/styles/media_gallery_large/public/horosh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772816"/>
            <a:ext cx="4984554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2852936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Ассоциации по вкусовым качествам</a:t>
            </a:r>
          </a:p>
        </p:txBody>
      </p:sp>
      <p:pic>
        <p:nvPicPr>
          <p:cNvPr id="7" name="Picture 2" descr="http://nsportal.ru/sites/default/files/styles/media_gallery_large/public/lim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284984"/>
            <a:ext cx="7668344" cy="936104"/>
          </a:xfrm>
          <a:prstGeom prst="rect">
            <a:avLst/>
          </a:prstGeom>
          <a:noFill/>
        </p:spPr>
      </p:pic>
      <p:pic>
        <p:nvPicPr>
          <p:cNvPr id="8" name="Picture 4" descr="http://nsportal.ru/sites/default/files/styles/media_gallery_large/public/apelsin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4221088"/>
            <a:ext cx="6768752" cy="1224136"/>
          </a:xfrm>
          <a:prstGeom prst="rect">
            <a:avLst/>
          </a:prstGeom>
          <a:noFill/>
        </p:spPr>
      </p:pic>
      <p:pic>
        <p:nvPicPr>
          <p:cNvPr id="24581" name="Picture 5" descr="C:\Users\1\Desktop\арбуз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5373216"/>
            <a:ext cx="6912768" cy="1090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764" y="558552"/>
            <a:ext cx="8388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Предлагаемый вашему вниманию весёлый оригинальный обучающий орфографический словарик иллюстрирует замечательный метод запоминания написания трудных слов – метод ярких ассоциаций. 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1\Desktop\запоминаем словарные слова\алма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45667">
            <a:off x="75356" y="5410877"/>
            <a:ext cx="3439335" cy="104406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9146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1\Desktop\запоминаем словарные слова\горох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861951">
            <a:off x="1748553" y="3467661"/>
            <a:ext cx="3377455" cy="96025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9811"/>
            <a:ext cx="22129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68" y="2492896"/>
            <a:ext cx="286543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5430"/>
            <a:ext cx="2974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4076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098" name="Picture 2" descr="https://upload.wikimedia.org/wikipedia/commons/thumb/9/97/Question_book.svg/1200px-Question_boo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42025"/>
            <a:ext cx="510436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8626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5238" y="980728"/>
            <a:ext cx="8352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Хорошая память – это не способность, а искусство, система навыков и умений. Даже одаренные музыканты каждый день играют гаммы. Практика и еще раз практика!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Даниэль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65" y="2482792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sz="1600" i="1" dirty="0"/>
              <a:t>Важнейшей задачей современной системы образования является </a:t>
            </a:r>
            <a:r>
              <a:rPr lang="ru-RU" sz="1600" b="1" i="1" dirty="0"/>
              <a:t>обеспечение школьникам умения учиться, способности к саморазвитию и самосовершенствованию.</a:t>
            </a:r>
            <a:r>
              <a:rPr lang="ru-RU" sz="1600" i="1" dirty="0"/>
              <a:t>  А одним из принципов организации этого процесса заключается в том, что учащиеся </a:t>
            </a:r>
            <a:r>
              <a:rPr lang="ru-RU" sz="1600" b="1" i="1" dirty="0"/>
              <a:t>должны стать активными участниками процесса изучения нового материала. </a:t>
            </a:r>
          </a:p>
          <a:p>
            <a:pPr algn="just"/>
            <a:r>
              <a:rPr lang="ru-RU" sz="1600" i="1" dirty="0"/>
              <a:t>Главная же задача и обязанность учителя – помочь ребенку принять и выполнить принятое им решение.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7537" y="5373216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Для решения поставленных  задач и достижения максимального результата эффективно </a:t>
            </a:r>
            <a:r>
              <a:rPr lang="ru-RU" sz="1600" b="1" i="1" dirty="0"/>
              <a:t>использование творческих приемов. </a:t>
            </a:r>
            <a:r>
              <a:rPr lang="ru-RU" sz="1600" i="1" dirty="0"/>
              <a:t>Ярким примером может послужить работа по изучению словарных слов младшими школьниками.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5258" y="441687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23" y="404731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одна информация запоминается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лучше, а другая – хуже?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Образная информация</a:t>
            </a:r>
            <a:r>
              <a:rPr lang="ru-RU" sz="1600" b="1" dirty="0"/>
              <a:t> </a:t>
            </a:r>
          </a:p>
          <a:p>
            <a:pPr algn="just"/>
            <a:r>
              <a:rPr lang="ru-RU" sz="1600" dirty="0"/>
              <a:t>запоминается хорошо, т.к. она наиболее всего приближена к функционированию нашего мозга. Всем известно, что мозг «настроен» на образы, оперирует образами и </a:t>
            </a:r>
            <a:r>
              <a:rPr lang="ru-RU" sz="1600" b="1" i="1" dirty="0"/>
              <a:t>запоминает образы «автоматически».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70080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Речевая (текстовая) информация</a:t>
            </a:r>
            <a:r>
              <a:rPr lang="ru-RU" sz="1600" dirty="0"/>
              <a:t> </a:t>
            </a:r>
          </a:p>
          <a:p>
            <a:pPr algn="just"/>
            <a:r>
              <a:rPr lang="ru-RU" sz="1600" dirty="0"/>
              <a:t>запоминается хуже, чем образная, т.к. далеко </a:t>
            </a:r>
            <a:r>
              <a:rPr lang="ru-RU" sz="1600" b="1" i="1" dirty="0"/>
              <a:t>не все слова переводятся мозгом в образы</a:t>
            </a:r>
            <a:r>
              <a:rPr lang="ru-RU" sz="1600" dirty="0"/>
              <a:t>.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861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/>
              <a:t>Во-первых в речи и тексте содержится </a:t>
            </a:r>
            <a:r>
              <a:rPr lang="ru-RU" sz="1600" i="1" dirty="0"/>
              <a:t>меньше слов – образов</a:t>
            </a:r>
            <a:r>
              <a:rPr lang="ru-RU" sz="1600" dirty="0"/>
              <a:t>, чем в окружающем мире;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во-вторых, </a:t>
            </a:r>
            <a:r>
              <a:rPr lang="ru-RU" sz="1600" i="1" dirty="0"/>
              <a:t>образы, </a:t>
            </a:r>
            <a:r>
              <a:rPr lang="ru-RU" sz="1600" dirty="0"/>
              <a:t>создаваемые </a:t>
            </a:r>
            <a:r>
              <a:rPr lang="ru-RU" sz="1600" i="1" dirty="0"/>
              <a:t>на основе слов «слабее» образов, воспринимаемых зрительно.</a:t>
            </a:r>
          </a:p>
          <a:p>
            <a:endParaRPr lang="ru-RU" sz="1600" dirty="0"/>
          </a:p>
        </p:txBody>
      </p:sp>
      <p:pic>
        <p:nvPicPr>
          <p:cNvPr id="8194" name="Picture 2" descr="http://static.ngs.ru/news/preview/78b8b84c5ddcdc5653fccbc9ea4189a9050ea87c_7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581128"/>
            <a:ext cx="2477651" cy="1656184"/>
          </a:xfrm>
          <a:prstGeom prst="rect">
            <a:avLst/>
          </a:prstGeom>
          <a:noFill/>
        </p:spPr>
      </p:pic>
      <p:pic>
        <p:nvPicPr>
          <p:cNvPr id="8196" name="Picture 4" descr="http://www.vosid.ru/images/stories/komnati/pistashkovii-cvet-v-interere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4005064"/>
            <a:ext cx="2592288" cy="183006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987824" y="141277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13407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929626"/>
            <a:ext cx="6408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3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Слуховая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рительная память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Тактильная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память («память тела»)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моциональная память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1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памяти по используемым органам чувств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можно определить как способность к получению, хранению и воспроизведению жизненного опыта.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71703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каждого человека свой тип памяти,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это врожденный параметр, который не меняется.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Человек может весьма эффективно обучаться, работать и добиваться прекрасных результатов, если он умеет пользоваться своим типом памяти. Почему же так важен этот параметр? Дело в том, что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от типа памяти зависит способ восприятия мира, способ обучения, поощрения и наказания.</a:t>
            </a:r>
          </a:p>
        </p:txBody>
      </p:sp>
      <p:pic>
        <p:nvPicPr>
          <p:cNvPr id="1026" name="Picture 2" descr="C:\Users\Schoo\Desktop\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75" y="1874441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9649"/>
              </p:ext>
            </p:extLst>
          </p:nvPr>
        </p:nvGraphicFramePr>
        <p:xfrm>
          <a:off x="755576" y="548680"/>
          <a:ext cx="7704857" cy="5701289"/>
        </p:xfrm>
        <a:graphic>
          <a:graphicData uri="http://schemas.openxmlformats.org/drawingml/2006/table">
            <a:tbl>
              <a:tblPr/>
              <a:tblGrid>
                <a:gridCol w="25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3101"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Все виды памяти можно условно разделить </a:t>
                      </a:r>
                    </a:p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на три группы: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Что запоминает человек: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предметы и явления, мысли, движения, чувства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Как человек запоминает: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случайно или преднамеренно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Как долго сохраняется запомненное: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Двигательная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Произвольная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Кратковременная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2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Словесно-логическая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Непроизвольная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Долговременная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Образная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Оперативная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4272"/>
              </p:ext>
            </p:extLst>
          </p:nvPr>
        </p:nvGraphicFramePr>
        <p:xfrm>
          <a:off x="323528" y="692698"/>
          <a:ext cx="8352928" cy="5848339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070"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Законы памяти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памяти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Практические приёмы реализации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7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интереса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Интересное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запоминается легче.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осмысления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Чем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глубже осознать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запоминаемую информацию, тем лучше она запомнится.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установки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Если человек сам себе дал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запомнить информацию, то запоминание произойдёт легче.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действия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Информация, участвующая в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(т.е. если происходит применение знаний на практике) запоминается лучше.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контекста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ассоциативном связывании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информации с уже знакомыми понятиями новое усваивается лучше.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края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Лучше всего запоминается информация, представленная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начале и в конце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повторения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Лучше всего запоминается информация, которую </a:t>
                      </a:r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Кривая забывания"/>
                        </a:rPr>
                        <a:t>повторили несколько раз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71737" y="229871"/>
            <a:ext cx="3315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для учителя: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9804" y="116632"/>
            <a:ext cx="84604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Методы, используемые для запоминания словарных слов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Орфографическое проговаривание слова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написание его в воздухе кончиком носа, при этом слово нужно написать на потолке или противоположной стене. Например: «Закрой глаза, представь - это слово, написанным в книге». Назови его по буквам. Заставь помигать «опасную» букву. Прочти медленно, как будешь писать. Запиши это слово 5 раз, каждый раз проговаривай вслух то, что пишешь.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Запоминание слова по сетке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Написать слово крупными печатными буквами. Подчеркнуть каждую букву.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некоторое время стереть буквы. Задача ребенка назвать буквы, можно вразброс.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Цицерона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того, как ребенок напишет слова в тетрадке и прочитает их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орфографически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(проговаривая каждую букву), предложите расставить слова по комнате.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«Устный кроссворд».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называете определение, а ребенок называет слово и записывает его. При выполнении этого упражнения актуализируется значение слова и закрепляется связь значения с акустическим образом слова.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ассоциативного запоминания слов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4" y="20545"/>
            <a:ext cx="184731" cy="416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для учащихся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запоминанию словарных слов на основе ассоциаций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1.Проговорить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по слогам.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Объяснить значение слова 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Поставить ударение.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Найти безударную гласную.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5.Подобрать ассоциации к букве, которую нельзя проверить.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Составить предложение со словом.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Подчеркнуть безударную гласную в слове (найти «опасное место»).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Записать слова в «веселый словарик» 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 начале следующего урока повторить записанное слово.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25219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Проговариваем слово по слогам: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О-вал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Объясняем значение слова: слово произошло от лат.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ovum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яйцо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как нарисовать овал?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помощь брата я позвал.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Брат взял фломастер и искусно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нарис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 слегка окружность сплюсни,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Получается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ОВАЛ.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Сколько раз его видал,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ванной зеркало -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Овал - окружность удлинённая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рожица в ней удивлённая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Ставим ударение («зовем слово»)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(ударение падает на гласную «а»)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Безударная гласная «а»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Какую букву нельзя проверить?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буква «О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Попробуйте, используя имеющиеся у вас знания, подобрать ассоциации к проверяемой букве.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Придумайте предложение с изученным словом: «Я нарисовал большой овал».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Подчеркните безударную гласную в словарном слове: «Я нарисовал большой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вал».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 Запишите слово в «веселый словарик»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1\Desktop\семинар Краснодар\запоминаем словарные слова - копия\ова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013176"/>
            <a:ext cx="1872208" cy="723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984</TotalTime>
  <Words>1200</Words>
  <Application>Microsoft Office PowerPoint</Application>
  <PresentationFormat>Экран (4:3)</PresentationFormat>
  <Paragraphs>145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Times New Roman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luiza gudaeva</cp:lastModifiedBy>
  <cp:revision>82</cp:revision>
  <dcterms:created xsi:type="dcterms:W3CDTF">2013-03-22T18:17:29Z</dcterms:created>
  <dcterms:modified xsi:type="dcterms:W3CDTF">2023-01-10T19:22:20Z</dcterms:modified>
</cp:coreProperties>
</file>