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3" r:id="rId1"/>
  </p:sldMasterIdLst>
  <p:notesMasterIdLst>
    <p:notesMasterId r:id="rId26"/>
  </p:notesMasterIdLst>
  <p:sldIdLst>
    <p:sldId id="337" r:id="rId2"/>
    <p:sldId id="311" r:id="rId3"/>
    <p:sldId id="338" r:id="rId4"/>
    <p:sldId id="279" r:id="rId5"/>
    <p:sldId id="281" r:id="rId6"/>
    <p:sldId id="286" r:id="rId7"/>
    <p:sldId id="288" r:id="rId8"/>
    <p:sldId id="323" r:id="rId9"/>
    <p:sldId id="325" r:id="rId10"/>
    <p:sldId id="295" r:id="rId11"/>
    <p:sldId id="294" r:id="rId12"/>
    <p:sldId id="296" r:id="rId13"/>
    <p:sldId id="334" r:id="rId14"/>
    <p:sldId id="298" r:id="rId15"/>
    <p:sldId id="291" r:id="rId16"/>
    <p:sldId id="306" r:id="rId17"/>
    <p:sldId id="324" r:id="rId18"/>
    <p:sldId id="332" r:id="rId19"/>
    <p:sldId id="328" r:id="rId20"/>
    <p:sldId id="331" r:id="rId21"/>
    <p:sldId id="329" r:id="rId22"/>
    <p:sldId id="330" r:id="rId23"/>
    <p:sldId id="335" r:id="rId24"/>
    <p:sldId id="33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6C91"/>
    <a:srgbClr val="EEF2F5"/>
    <a:srgbClr val="1B3281"/>
    <a:srgbClr val="DD8501"/>
    <a:srgbClr val="FF00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06" autoAdjust="0"/>
    <p:restoredTop sz="89594" autoAdjust="0"/>
  </p:normalViewPr>
  <p:slideViewPr>
    <p:cSldViewPr>
      <p:cViewPr varScale="1">
        <p:scale>
          <a:sx n="73" d="100"/>
          <a:sy n="73" d="100"/>
        </p:scale>
        <p:origin x="686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EA4DD-BD44-4E4F-998C-16F235685B8F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4C9ADF0-E304-446E-B118-39874A880616}">
      <dgm:prSet phldrT="[Текст]" custT="1"/>
      <dgm:spPr/>
      <dgm:t>
        <a:bodyPr/>
        <a:lstStyle/>
        <a:p>
          <a:r>
            <a:rPr lang="ru-RU" sz="4400" dirty="0"/>
            <a:t>Компетенции</a:t>
          </a:r>
        </a:p>
      </dgm:t>
    </dgm:pt>
    <dgm:pt modelId="{2DE77F4C-C1D3-44B8-9773-B038A977F1E8}" type="parTrans" cxnId="{07A23D1D-67E5-4902-99E8-D55221A7E407}">
      <dgm:prSet/>
      <dgm:spPr/>
      <dgm:t>
        <a:bodyPr/>
        <a:lstStyle/>
        <a:p>
          <a:endParaRPr lang="ru-RU"/>
        </a:p>
      </dgm:t>
    </dgm:pt>
    <dgm:pt modelId="{D16180B2-F22A-4A66-B581-8BE3C6BAF8B4}" type="sibTrans" cxnId="{07A23D1D-67E5-4902-99E8-D55221A7E407}">
      <dgm:prSet/>
      <dgm:spPr/>
      <dgm:t>
        <a:bodyPr/>
        <a:lstStyle/>
        <a:p>
          <a:endParaRPr lang="ru-RU"/>
        </a:p>
      </dgm:t>
    </dgm:pt>
    <dgm:pt modelId="{F90D0AD9-BA3C-4F00-98CC-F7121F6B8389}">
      <dgm:prSet phldrT="[Текст]" custT="1"/>
      <dgm:spPr/>
      <dgm:t>
        <a:bodyPr/>
        <a:lstStyle/>
        <a:p>
          <a:r>
            <a:rPr lang="ru-RU" sz="2400"/>
            <a:t>Научно объяснять явления</a:t>
          </a:r>
          <a:endParaRPr lang="ru-RU" sz="2400" dirty="0"/>
        </a:p>
      </dgm:t>
    </dgm:pt>
    <dgm:pt modelId="{AE0AD16E-4242-434B-9EA4-3E8F72FCC15B}" type="parTrans" cxnId="{1EF3E4B3-36F3-47A2-807F-47FF06DBF5AC}">
      <dgm:prSet/>
      <dgm:spPr/>
      <dgm:t>
        <a:bodyPr/>
        <a:lstStyle/>
        <a:p>
          <a:endParaRPr lang="ru-RU"/>
        </a:p>
      </dgm:t>
    </dgm:pt>
    <dgm:pt modelId="{B566E72D-E41D-40EE-8500-A007D1702DCC}" type="sibTrans" cxnId="{1EF3E4B3-36F3-47A2-807F-47FF06DBF5AC}">
      <dgm:prSet/>
      <dgm:spPr/>
      <dgm:t>
        <a:bodyPr/>
        <a:lstStyle/>
        <a:p>
          <a:endParaRPr lang="ru-RU"/>
        </a:p>
      </dgm:t>
    </dgm:pt>
    <dgm:pt modelId="{47AB19A9-AB8D-454C-A150-ACBCE6417052}">
      <dgm:prSet phldrT="[Текст]" custT="1"/>
      <dgm:spPr/>
      <dgm:t>
        <a:bodyPr/>
        <a:lstStyle/>
        <a:p>
          <a:r>
            <a:rPr lang="ru-RU" sz="2400" dirty="0"/>
            <a:t>Интерпретировать данные и использовать научные доказательства для получения выводов</a:t>
          </a:r>
        </a:p>
      </dgm:t>
    </dgm:pt>
    <dgm:pt modelId="{7083E865-8246-4E51-AEF1-C8DFC4FD38B2}" type="parTrans" cxnId="{D25095D3-1C61-4572-AB02-79AE5BB9B815}">
      <dgm:prSet/>
      <dgm:spPr/>
      <dgm:t>
        <a:bodyPr/>
        <a:lstStyle/>
        <a:p>
          <a:endParaRPr lang="ru-RU"/>
        </a:p>
      </dgm:t>
    </dgm:pt>
    <dgm:pt modelId="{F2A7193B-F72F-4B6E-906C-27A64D522E41}" type="sibTrans" cxnId="{D25095D3-1C61-4572-AB02-79AE5BB9B815}">
      <dgm:prSet/>
      <dgm:spPr/>
      <dgm:t>
        <a:bodyPr/>
        <a:lstStyle/>
        <a:p>
          <a:endParaRPr lang="ru-RU"/>
        </a:p>
      </dgm:t>
    </dgm:pt>
    <dgm:pt modelId="{37DA5C4C-3F57-4E46-A0BE-544DC802E794}">
      <dgm:prSet custT="1"/>
      <dgm:spPr/>
      <dgm:t>
        <a:bodyPr/>
        <a:lstStyle/>
        <a:p>
          <a:r>
            <a:rPr lang="ru-RU" sz="2400" dirty="0"/>
            <a:t>Понимать основные особенности естественно-научного исследования</a:t>
          </a:r>
        </a:p>
      </dgm:t>
    </dgm:pt>
    <dgm:pt modelId="{C4789DF6-4EDB-4E15-AED1-6C51CC7E6E88}" type="parTrans" cxnId="{8FF7C9DA-A4F7-4591-9139-8ED43ACDF747}">
      <dgm:prSet/>
      <dgm:spPr/>
      <dgm:t>
        <a:bodyPr/>
        <a:lstStyle/>
        <a:p>
          <a:endParaRPr lang="ru-RU"/>
        </a:p>
      </dgm:t>
    </dgm:pt>
    <dgm:pt modelId="{409EAC02-0EAF-4B77-B284-ADBCE535958F}" type="sibTrans" cxnId="{8FF7C9DA-A4F7-4591-9139-8ED43ACDF747}">
      <dgm:prSet/>
      <dgm:spPr/>
      <dgm:t>
        <a:bodyPr/>
        <a:lstStyle/>
        <a:p>
          <a:endParaRPr lang="ru-RU"/>
        </a:p>
      </dgm:t>
    </dgm:pt>
    <dgm:pt modelId="{3B6B78DB-9905-4074-980B-1044C77B6C20}" type="pres">
      <dgm:prSet presAssocID="{A89EA4DD-BD44-4E4F-998C-16F235685B8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A4EC760-5420-4D1F-983B-48A1F932DD30}" type="pres">
      <dgm:prSet presAssocID="{34C9ADF0-E304-446E-B118-39874A880616}" presName="root1" presStyleCnt="0"/>
      <dgm:spPr/>
    </dgm:pt>
    <dgm:pt modelId="{A07E1B4A-DD58-44A1-AA78-05102A31BFF4}" type="pres">
      <dgm:prSet presAssocID="{34C9ADF0-E304-446E-B118-39874A880616}" presName="LevelOneTextNode" presStyleLbl="node0" presStyleIdx="0" presStyleCnt="1" custScaleY="74042" custLinFactNeighborX="-30029" custLinFactNeighborY="584">
        <dgm:presLayoutVars>
          <dgm:chPref val="3"/>
        </dgm:presLayoutVars>
      </dgm:prSet>
      <dgm:spPr>
        <a:prstGeom prst="roundRect">
          <a:avLst/>
        </a:prstGeom>
      </dgm:spPr>
    </dgm:pt>
    <dgm:pt modelId="{7AF1ECCC-62BB-450D-81A1-2610141D67A6}" type="pres">
      <dgm:prSet presAssocID="{34C9ADF0-E304-446E-B118-39874A880616}" presName="level2hierChild" presStyleCnt="0"/>
      <dgm:spPr/>
    </dgm:pt>
    <dgm:pt modelId="{CA3CCB2A-5B00-4650-83E2-C84666A3ACCF}" type="pres">
      <dgm:prSet presAssocID="{AE0AD16E-4242-434B-9EA4-3E8F72FCC15B}" presName="conn2-1" presStyleLbl="parChTrans1D2" presStyleIdx="0" presStyleCnt="3"/>
      <dgm:spPr/>
    </dgm:pt>
    <dgm:pt modelId="{B02C064D-4B28-46D3-A78B-6CA35F646D8B}" type="pres">
      <dgm:prSet presAssocID="{AE0AD16E-4242-434B-9EA4-3E8F72FCC15B}" presName="connTx" presStyleLbl="parChTrans1D2" presStyleIdx="0" presStyleCnt="3"/>
      <dgm:spPr/>
    </dgm:pt>
    <dgm:pt modelId="{84E7B33D-FD40-4C5B-BE79-E6C8CDC56CB8}" type="pres">
      <dgm:prSet presAssocID="{F90D0AD9-BA3C-4F00-98CC-F7121F6B8389}" presName="root2" presStyleCnt="0"/>
      <dgm:spPr/>
    </dgm:pt>
    <dgm:pt modelId="{56DF5ECB-3D16-4FC1-9467-3D2B374746A9}" type="pres">
      <dgm:prSet presAssocID="{F90D0AD9-BA3C-4F00-98CC-F7121F6B8389}" presName="LevelTwoTextNode" presStyleLbl="node2" presStyleIdx="0" presStyleCnt="3" custScaleX="182093">
        <dgm:presLayoutVars>
          <dgm:chPref val="3"/>
        </dgm:presLayoutVars>
      </dgm:prSet>
      <dgm:spPr>
        <a:prstGeom prst="roundRect">
          <a:avLst/>
        </a:prstGeom>
      </dgm:spPr>
    </dgm:pt>
    <dgm:pt modelId="{D3C87C36-A4DC-4359-B189-1E49D7A83FAD}" type="pres">
      <dgm:prSet presAssocID="{F90D0AD9-BA3C-4F00-98CC-F7121F6B8389}" presName="level3hierChild" presStyleCnt="0"/>
      <dgm:spPr/>
    </dgm:pt>
    <dgm:pt modelId="{A3B3F12A-713C-435E-8640-C28D0CE3F0E4}" type="pres">
      <dgm:prSet presAssocID="{C4789DF6-4EDB-4E15-AED1-6C51CC7E6E88}" presName="conn2-1" presStyleLbl="parChTrans1D2" presStyleIdx="1" presStyleCnt="3"/>
      <dgm:spPr/>
    </dgm:pt>
    <dgm:pt modelId="{515881A3-27C3-4F38-B414-DC1A6CB22062}" type="pres">
      <dgm:prSet presAssocID="{C4789DF6-4EDB-4E15-AED1-6C51CC7E6E88}" presName="connTx" presStyleLbl="parChTrans1D2" presStyleIdx="1" presStyleCnt="3"/>
      <dgm:spPr/>
    </dgm:pt>
    <dgm:pt modelId="{32AC9DCD-8CF5-44AF-BF9E-0FDEF326D4AD}" type="pres">
      <dgm:prSet presAssocID="{37DA5C4C-3F57-4E46-A0BE-544DC802E794}" presName="root2" presStyleCnt="0"/>
      <dgm:spPr/>
    </dgm:pt>
    <dgm:pt modelId="{E76AEDA1-994C-43DF-A989-F2C608DB4E6F}" type="pres">
      <dgm:prSet presAssocID="{37DA5C4C-3F57-4E46-A0BE-544DC802E794}" presName="LevelTwoTextNode" presStyleLbl="node2" presStyleIdx="1" presStyleCnt="3" custScaleX="182093" custLinFactNeighborX="-693" custLinFactNeighborY="5475">
        <dgm:presLayoutVars>
          <dgm:chPref val="3"/>
        </dgm:presLayoutVars>
      </dgm:prSet>
      <dgm:spPr>
        <a:prstGeom prst="roundRect">
          <a:avLst/>
        </a:prstGeom>
      </dgm:spPr>
    </dgm:pt>
    <dgm:pt modelId="{D13E7160-DAB9-4C21-80DC-384A8378A3E8}" type="pres">
      <dgm:prSet presAssocID="{37DA5C4C-3F57-4E46-A0BE-544DC802E794}" presName="level3hierChild" presStyleCnt="0"/>
      <dgm:spPr/>
    </dgm:pt>
    <dgm:pt modelId="{10D948E7-73E2-4BDF-9DC4-EEDB02FE28CD}" type="pres">
      <dgm:prSet presAssocID="{7083E865-8246-4E51-AEF1-C8DFC4FD38B2}" presName="conn2-1" presStyleLbl="parChTrans1D2" presStyleIdx="2" presStyleCnt="3"/>
      <dgm:spPr/>
    </dgm:pt>
    <dgm:pt modelId="{BECA5902-83C6-46AB-88B6-F5FF7D8723C3}" type="pres">
      <dgm:prSet presAssocID="{7083E865-8246-4E51-AEF1-C8DFC4FD38B2}" presName="connTx" presStyleLbl="parChTrans1D2" presStyleIdx="2" presStyleCnt="3"/>
      <dgm:spPr/>
    </dgm:pt>
    <dgm:pt modelId="{C0A54107-DFA7-4A6C-A313-E39E1EFAEA67}" type="pres">
      <dgm:prSet presAssocID="{47AB19A9-AB8D-454C-A150-ACBCE6417052}" presName="root2" presStyleCnt="0"/>
      <dgm:spPr/>
    </dgm:pt>
    <dgm:pt modelId="{A337ED6D-FE4A-47EA-A294-DD79DADFB7C5}" type="pres">
      <dgm:prSet presAssocID="{47AB19A9-AB8D-454C-A150-ACBCE6417052}" presName="LevelTwoTextNode" presStyleLbl="node2" presStyleIdx="2" presStyleCnt="3" custScaleX="180898">
        <dgm:presLayoutVars>
          <dgm:chPref val="3"/>
        </dgm:presLayoutVars>
      </dgm:prSet>
      <dgm:spPr>
        <a:prstGeom prst="roundRect">
          <a:avLst/>
        </a:prstGeom>
      </dgm:spPr>
    </dgm:pt>
    <dgm:pt modelId="{BBD5913A-E277-47FD-80BC-434E1A13472E}" type="pres">
      <dgm:prSet presAssocID="{47AB19A9-AB8D-454C-A150-ACBCE6417052}" presName="level3hierChild" presStyleCnt="0"/>
      <dgm:spPr/>
    </dgm:pt>
  </dgm:ptLst>
  <dgm:cxnLst>
    <dgm:cxn modelId="{1AC3640D-D1C4-445F-81B5-5E684AC02590}" type="presOf" srcId="{AE0AD16E-4242-434B-9EA4-3E8F72FCC15B}" destId="{CA3CCB2A-5B00-4650-83E2-C84666A3ACCF}" srcOrd="0" destOrd="0" presId="urn:microsoft.com/office/officeart/2008/layout/HorizontalMultiLevelHierarchy"/>
    <dgm:cxn modelId="{07A23D1D-67E5-4902-99E8-D55221A7E407}" srcId="{A89EA4DD-BD44-4E4F-998C-16F235685B8F}" destId="{34C9ADF0-E304-446E-B118-39874A880616}" srcOrd="0" destOrd="0" parTransId="{2DE77F4C-C1D3-44B8-9773-B038A977F1E8}" sibTransId="{D16180B2-F22A-4A66-B581-8BE3C6BAF8B4}"/>
    <dgm:cxn modelId="{C5842F32-3955-466C-91A2-EC65AE27AE88}" type="presOf" srcId="{C4789DF6-4EDB-4E15-AED1-6C51CC7E6E88}" destId="{A3B3F12A-713C-435E-8640-C28D0CE3F0E4}" srcOrd="0" destOrd="0" presId="urn:microsoft.com/office/officeart/2008/layout/HorizontalMultiLevelHierarchy"/>
    <dgm:cxn modelId="{460AA944-1274-46E4-BB3D-2E112A0648E7}" type="presOf" srcId="{34C9ADF0-E304-446E-B118-39874A880616}" destId="{A07E1B4A-DD58-44A1-AA78-05102A31BFF4}" srcOrd="0" destOrd="0" presId="urn:microsoft.com/office/officeart/2008/layout/HorizontalMultiLevelHierarchy"/>
    <dgm:cxn modelId="{42B20245-3560-4212-8741-0B7CA3235939}" type="presOf" srcId="{7083E865-8246-4E51-AEF1-C8DFC4FD38B2}" destId="{10D948E7-73E2-4BDF-9DC4-EEDB02FE28CD}" srcOrd="0" destOrd="0" presId="urn:microsoft.com/office/officeart/2008/layout/HorizontalMultiLevelHierarchy"/>
    <dgm:cxn modelId="{BD13B065-8FFE-4D5F-8ABD-BFEBB10C2BFD}" type="presOf" srcId="{47AB19A9-AB8D-454C-A150-ACBCE6417052}" destId="{A337ED6D-FE4A-47EA-A294-DD79DADFB7C5}" srcOrd="0" destOrd="0" presId="urn:microsoft.com/office/officeart/2008/layout/HorizontalMultiLevelHierarchy"/>
    <dgm:cxn modelId="{7B4D4746-0ECB-4F20-9FE8-9B06FA1FD616}" type="presOf" srcId="{F90D0AD9-BA3C-4F00-98CC-F7121F6B8389}" destId="{56DF5ECB-3D16-4FC1-9467-3D2B374746A9}" srcOrd="0" destOrd="0" presId="urn:microsoft.com/office/officeart/2008/layout/HorizontalMultiLevelHierarchy"/>
    <dgm:cxn modelId="{F0ECB67B-7264-4C6B-BCEF-6610B065B3E1}" type="presOf" srcId="{A89EA4DD-BD44-4E4F-998C-16F235685B8F}" destId="{3B6B78DB-9905-4074-980B-1044C77B6C20}" srcOrd="0" destOrd="0" presId="urn:microsoft.com/office/officeart/2008/layout/HorizontalMultiLevelHierarchy"/>
    <dgm:cxn modelId="{1EF3E4B3-36F3-47A2-807F-47FF06DBF5AC}" srcId="{34C9ADF0-E304-446E-B118-39874A880616}" destId="{F90D0AD9-BA3C-4F00-98CC-F7121F6B8389}" srcOrd="0" destOrd="0" parTransId="{AE0AD16E-4242-434B-9EA4-3E8F72FCC15B}" sibTransId="{B566E72D-E41D-40EE-8500-A007D1702DCC}"/>
    <dgm:cxn modelId="{F580A0C3-181A-49E8-A2B9-FC645FB602A7}" type="presOf" srcId="{AE0AD16E-4242-434B-9EA4-3E8F72FCC15B}" destId="{B02C064D-4B28-46D3-A78B-6CA35F646D8B}" srcOrd="1" destOrd="0" presId="urn:microsoft.com/office/officeart/2008/layout/HorizontalMultiLevelHierarchy"/>
    <dgm:cxn modelId="{BD5B87C9-8CEF-4638-ADAF-19BAD133E86F}" type="presOf" srcId="{C4789DF6-4EDB-4E15-AED1-6C51CC7E6E88}" destId="{515881A3-27C3-4F38-B414-DC1A6CB22062}" srcOrd="1" destOrd="0" presId="urn:microsoft.com/office/officeart/2008/layout/HorizontalMultiLevelHierarchy"/>
    <dgm:cxn modelId="{D8CE42D1-5015-4C65-AB01-1E01398C1C5F}" type="presOf" srcId="{37DA5C4C-3F57-4E46-A0BE-544DC802E794}" destId="{E76AEDA1-994C-43DF-A989-F2C608DB4E6F}" srcOrd="0" destOrd="0" presId="urn:microsoft.com/office/officeart/2008/layout/HorizontalMultiLevelHierarchy"/>
    <dgm:cxn modelId="{D25095D3-1C61-4572-AB02-79AE5BB9B815}" srcId="{34C9ADF0-E304-446E-B118-39874A880616}" destId="{47AB19A9-AB8D-454C-A150-ACBCE6417052}" srcOrd="2" destOrd="0" parTransId="{7083E865-8246-4E51-AEF1-C8DFC4FD38B2}" sibTransId="{F2A7193B-F72F-4B6E-906C-27A64D522E41}"/>
    <dgm:cxn modelId="{8FF7C9DA-A4F7-4591-9139-8ED43ACDF747}" srcId="{34C9ADF0-E304-446E-B118-39874A880616}" destId="{37DA5C4C-3F57-4E46-A0BE-544DC802E794}" srcOrd="1" destOrd="0" parTransId="{C4789DF6-4EDB-4E15-AED1-6C51CC7E6E88}" sibTransId="{409EAC02-0EAF-4B77-B284-ADBCE535958F}"/>
    <dgm:cxn modelId="{4690CAFB-4FEC-4C56-AFC7-D0A78F02F87B}" type="presOf" srcId="{7083E865-8246-4E51-AEF1-C8DFC4FD38B2}" destId="{BECA5902-83C6-46AB-88B6-F5FF7D8723C3}" srcOrd="1" destOrd="0" presId="urn:microsoft.com/office/officeart/2008/layout/HorizontalMultiLevelHierarchy"/>
    <dgm:cxn modelId="{DD6C56FD-069F-467C-B842-B00F3109D07D}" type="presParOf" srcId="{3B6B78DB-9905-4074-980B-1044C77B6C20}" destId="{7A4EC760-5420-4D1F-983B-48A1F932DD30}" srcOrd="0" destOrd="0" presId="urn:microsoft.com/office/officeart/2008/layout/HorizontalMultiLevelHierarchy"/>
    <dgm:cxn modelId="{935577EE-25C1-4974-943F-F1D8EFCE0B41}" type="presParOf" srcId="{7A4EC760-5420-4D1F-983B-48A1F932DD30}" destId="{A07E1B4A-DD58-44A1-AA78-05102A31BFF4}" srcOrd="0" destOrd="0" presId="urn:microsoft.com/office/officeart/2008/layout/HorizontalMultiLevelHierarchy"/>
    <dgm:cxn modelId="{A9DB2032-1D59-4639-ABE0-07D1A3F55BA0}" type="presParOf" srcId="{7A4EC760-5420-4D1F-983B-48A1F932DD30}" destId="{7AF1ECCC-62BB-450D-81A1-2610141D67A6}" srcOrd="1" destOrd="0" presId="urn:microsoft.com/office/officeart/2008/layout/HorizontalMultiLevelHierarchy"/>
    <dgm:cxn modelId="{0F5A99B1-E6D1-4F71-8DF0-5FA60CAA218C}" type="presParOf" srcId="{7AF1ECCC-62BB-450D-81A1-2610141D67A6}" destId="{CA3CCB2A-5B00-4650-83E2-C84666A3ACCF}" srcOrd="0" destOrd="0" presId="urn:microsoft.com/office/officeart/2008/layout/HorizontalMultiLevelHierarchy"/>
    <dgm:cxn modelId="{25FF9BE7-6DC1-4969-9F01-C94FBFB28879}" type="presParOf" srcId="{CA3CCB2A-5B00-4650-83E2-C84666A3ACCF}" destId="{B02C064D-4B28-46D3-A78B-6CA35F646D8B}" srcOrd="0" destOrd="0" presId="urn:microsoft.com/office/officeart/2008/layout/HorizontalMultiLevelHierarchy"/>
    <dgm:cxn modelId="{9CFD77CB-E4DC-4D9C-9C53-5A8C50C93A2C}" type="presParOf" srcId="{7AF1ECCC-62BB-450D-81A1-2610141D67A6}" destId="{84E7B33D-FD40-4C5B-BE79-E6C8CDC56CB8}" srcOrd="1" destOrd="0" presId="urn:microsoft.com/office/officeart/2008/layout/HorizontalMultiLevelHierarchy"/>
    <dgm:cxn modelId="{BBD1AF30-642F-45B6-A156-4A2448DB40D4}" type="presParOf" srcId="{84E7B33D-FD40-4C5B-BE79-E6C8CDC56CB8}" destId="{56DF5ECB-3D16-4FC1-9467-3D2B374746A9}" srcOrd="0" destOrd="0" presId="urn:microsoft.com/office/officeart/2008/layout/HorizontalMultiLevelHierarchy"/>
    <dgm:cxn modelId="{091DD36D-139C-4C37-8337-6F089993F7B9}" type="presParOf" srcId="{84E7B33D-FD40-4C5B-BE79-E6C8CDC56CB8}" destId="{D3C87C36-A4DC-4359-B189-1E49D7A83FAD}" srcOrd="1" destOrd="0" presId="urn:microsoft.com/office/officeart/2008/layout/HorizontalMultiLevelHierarchy"/>
    <dgm:cxn modelId="{C8A41FF6-C1D2-436E-8806-38C99782972E}" type="presParOf" srcId="{7AF1ECCC-62BB-450D-81A1-2610141D67A6}" destId="{A3B3F12A-713C-435E-8640-C28D0CE3F0E4}" srcOrd="2" destOrd="0" presId="urn:microsoft.com/office/officeart/2008/layout/HorizontalMultiLevelHierarchy"/>
    <dgm:cxn modelId="{474D6338-72EC-41A6-A1EA-2BDB8D92C864}" type="presParOf" srcId="{A3B3F12A-713C-435E-8640-C28D0CE3F0E4}" destId="{515881A3-27C3-4F38-B414-DC1A6CB22062}" srcOrd="0" destOrd="0" presId="urn:microsoft.com/office/officeart/2008/layout/HorizontalMultiLevelHierarchy"/>
    <dgm:cxn modelId="{40DC0808-4216-4473-9D00-2DE6F5DD658D}" type="presParOf" srcId="{7AF1ECCC-62BB-450D-81A1-2610141D67A6}" destId="{32AC9DCD-8CF5-44AF-BF9E-0FDEF326D4AD}" srcOrd="3" destOrd="0" presId="urn:microsoft.com/office/officeart/2008/layout/HorizontalMultiLevelHierarchy"/>
    <dgm:cxn modelId="{5F6A6457-578E-4D42-8D3D-AA054743F3BB}" type="presParOf" srcId="{32AC9DCD-8CF5-44AF-BF9E-0FDEF326D4AD}" destId="{E76AEDA1-994C-43DF-A989-F2C608DB4E6F}" srcOrd="0" destOrd="0" presId="urn:microsoft.com/office/officeart/2008/layout/HorizontalMultiLevelHierarchy"/>
    <dgm:cxn modelId="{5FDB590A-5065-476C-A0A3-282D931ECB61}" type="presParOf" srcId="{32AC9DCD-8CF5-44AF-BF9E-0FDEF326D4AD}" destId="{D13E7160-DAB9-4C21-80DC-384A8378A3E8}" srcOrd="1" destOrd="0" presId="urn:microsoft.com/office/officeart/2008/layout/HorizontalMultiLevelHierarchy"/>
    <dgm:cxn modelId="{8EC5BF3D-CA8C-4AEE-8AB6-8D9C6CA27B80}" type="presParOf" srcId="{7AF1ECCC-62BB-450D-81A1-2610141D67A6}" destId="{10D948E7-73E2-4BDF-9DC4-EEDB02FE28CD}" srcOrd="4" destOrd="0" presId="urn:microsoft.com/office/officeart/2008/layout/HorizontalMultiLevelHierarchy"/>
    <dgm:cxn modelId="{CF5FF2B0-F018-4B14-9063-2D11DCAD4CB0}" type="presParOf" srcId="{10D948E7-73E2-4BDF-9DC4-EEDB02FE28CD}" destId="{BECA5902-83C6-46AB-88B6-F5FF7D8723C3}" srcOrd="0" destOrd="0" presId="urn:microsoft.com/office/officeart/2008/layout/HorizontalMultiLevelHierarchy"/>
    <dgm:cxn modelId="{67A7C651-AD98-42C9-AB9A-152D7640F9AB}" type="presParOf" srcId="{7AF1ECCC-62BB-450D-81A1-2610141D67A6}" destId="{C0A54107-DFA7-4A6C-A313-E39E1EFAEA67}" srcOrd="5" destOrd="0" presId="urn:microsoft.com/office/officeart/2008/layout/HorizontalMultiLevelHierarchy"/>
    <dgm:cxn modelId="{A33DB1E4-0E52-4FA1-AF04-BE582703667A}" type="presParOf" srcId="{C0A54107-DFA7-4A6C-A313-E39E1EFAEA67}" destId="{A337ED6D-FE4A-47EA-A294-DD79DADFB7C5}" srcOrd="0" destOrd="0" presId="urn:microsoft.com/office/officeart/2008/layout/HorizontalMultiLevelHierarchy"/>
    <dgm:cxn modelId="{6AAA7DCE-B386-4562-8F9A-81E9F8B8695A}" type="presParOf" srcId="{C0A54107-DFA7-4A6C-A313-E39E1EFAEA67}" destId="{BBD5913A-E277-47FD-80BC-434E1A13472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948E7-73E2-4BDF-9DC4-EEDB02FE28CD}">
      <dsp:nvSpPr>
        <dsp:cNvPr id="0" name=""/>
        <dsp:cNvSpPr/>
      </dsp:nvSpPr>
      <dsp:spPr>
        <a:xfrm>
          <a:off x="2395924" y="2740916"/>
          <a:ext cx="982623" cy="1252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1311" y="0"/>
              </a:lnTo>
              <a:lnTo>
                <a:pt x="491311" y="1252837"/>
              </a:lnTo>
              <a:lnTo>
                <a:pt x="982623" y="125283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847430" y="3327530"/>
        <a:ext cx="79610" cy="79610"/>
      </dsp:txXfrm>
    </dsp:sp>
    <dsp:sp modelId="{A3B3F12A-713C-435E-8640-C28D0CE3F0E4}">
      <dsp:nvSpPr>
        <dsp:cNvPr id="0" name=""/>
        <dsp:cNvSpPr/>
      </dsp:nvSpPr>
      <dsp:spPr>
        <a:xfrm>
          <a:off x="2395924" y="2695196"/>
          <a:ext cx="9592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9633" y="45720"/>
              </a:lnTo>
              <a:lnTo>
                <a:pt x="479633" y="70394"/>
              </a:lnTo>
              <a:lnTo>
                <a:pt x="959266" y="7039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851568" y="2716927"/>
        <a:ext cx="47979" cy="47979"/>
      </dsp:txXfrm>
    </dsp:sp>
    <dsp:sp modelId="{CA3CCB2A-5B00-4650-83E2-C84666A3ACCF}">
      <dsp:nvSpPr>
        <dsp:cNvPr id="0" name=""/>
        <dsp:cNvSpPr/>
      </dsp:nvSpPr>
      <dsp:spPr>
        <a:xfrm>
          <a:off x="2395924" y="1424912"/>
          <a:ext cx="982623" cy="1316004"/>
        </a:xfrm>
        <a:custGeom>
          <a:avLst/>
          <a:gdLst/>
          <a:ahLst/>
          <a:cxnLst/>
          <a:rect l="0" t="0" r="0" b="0"/>
          <a:pathLst>
            <a:path>
              <a:moveTo>
                <a:pt x="0" y="1316004"/>
              </a:moveTo>
              <a:lnTo>
                <a:pt x="491311" y="1316004"/>
              </a:lnTo>
              <a:lnTo>
                <a:pt x="491311" y="0"/>
              </a:lnTo>
              <a:lnTo>
                <a:pt x="982623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846176" y="2041855"/>
        <a:ext cx="82119" cy="82119"/>
      </dsp:txXfrm>
    </dsp:sp>
    <dsp:sp modelId="{A07E1B4A-DD58-44A1-AA78-05102A31BFF4}">
      <dsp:nvSpPr>
        <dsp:cNvPr id="0" name=""/>
        <dsp:cNvSpPr/>
      </dsp:nvSpPr>
      <dsp:spPr>
        <a:xfrm rot="16200000">
          <a:off x="-119972" y="2227148"/>
          <a:ext cx="4004257" cy="102753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/>
            <a:t>Компетенции</a:t>
          </a:r>
        </a:p>
      </dsp:txBody>
      <dsp:txXfrm>
        <a:off x="-69812" y="2277308"/>
        <a:ext cx="3903937" cy="927216"/>
      </dsp:txXfrm>
    </dsp:sp>
    <dsp:sp modelId="{56DF5ECB-3D16-4FC1-9467-3D2B374746A9}">
      <dsp:nvSpPr>
        <dsp:cNvPr id="0" name=""/>
        <dsp:cNvSpPr/>
      </dsp:nvSpPr>
      <dsp:spPr>
        <a:xfrm>
          <a:off x="3378547" y="911143"/>
          <a:ext cx="6137118" cy="102753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Научно объяснять явления</a:t>
          </a:r>
          <a:endParaRPr lang="ru-RU" sz="2400" kern="1200" dirty="0"/>
        </a:p>
      </dsp:txBody>
      <dsp:txXfrm>
        <a:off x="3428707" y="961303"/>
        <a:ext cx="6036798" cy="927216"/>
      </dsp:txXfrm>
    </dsp:sp>
    <dsp:sp modelId="{E76AEDA1-994C-43DF-A989-F2C608DB4E6F}">
      <dsp:nvSpPr>
        <dsp:cNvPr id="0" name=""/>
        <dsp:cNvSpPr/>
      </dsp:nvSpPr>
      <dsp:spPr>
        <a:xfrm>
          <a:off x="3355191" y="2251822"/>
          <a:ext cx="6137118" cy="102753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Понимать основные особенности естественно-научного исследования</a:t>
          </a:r>
        </a:p>
      </dsp:txBody>
      <dsp:txXfrm>
        <a:off x="3405351" y="2301982"/>
        <a:ext cx="6036798" cy="927216"/>
      </dsp:txXfrm>
    </dsp:sp>
    <dsp:sp modelId="{A337ED6D-FE4A-47EA-A294-DD79DADFB7C5}">
      <dsp:nvSpPr>
        <dsp:cNvPr id="0" name=""/>
        <dsp:cNvSpPr/>
      </dsp:nvSpPr>
      <dsp:spPr>
        <a:xfrm>
          <a:off x="3378547" y="3479986"/>
          <a:ext cx="6096843" cy="102753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Интерпретировать данные и использовать научные доказательства для получения выводов</a:t>
          </a:r>
        </a:p>
      </dsp:txBody>
      <dsp:txXfrm>
        <a:off x="3428707" y="3530146"/>
        <a:ext cx="5996523" cy="927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AACCED-BD07-4078-9299-02B5B38DFF18}" type="datetimeFigureOut">
              <a:rPr lang="ru-RU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6A1E1CE-E38A-4719-A123-C8D80F84A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706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A1E1CE-E38A-4719-A123-C8D80F84A45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953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A1E1CE-E38A-4719-A123-C8D80F84A45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396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сути, все компетенции ЕНГ полностью пересекаются с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требованиями ФГОС ООО к предметным, метапредметным и личностным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результатам. Мы можем найти мотивационный момент в требованиях к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личностным результатам (понимание ценности научного познания) и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перечисление всех компетенций естественно-научной грамотности в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требованиях к предметным и метапредметным результатам (распознавание,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и объяснение явлений и процессов, освоение методов научного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познания, работа с информацией научного содержания)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вывод для учителя? Так как требования к ЕНГ являются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составляющей требований ФГОС, то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естественно-научной</a:t>
            </a:r>
            <a:b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грамотности является обязательным массовым результатом освоения</a:t>
            </a:r>
            <a:b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программ!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A1E1CE-E38A-4719-A123-C8D80F84A45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834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A1E1CE-E38A-4719-A123-C8D80F84A45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583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A1E1CE-E38A-4719-A123-C8D80F84A45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547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Напрямую связана с читательской грамотностью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A1E1CE-E38A-4719-A123-C8D80F84A45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490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Для выполнения задания необходимо проанализировать каждое</a:t>
            </a:r>
            <a:br>
              <a:rPr lang="ru-RU" sz="12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</a:br>
            <a:r>
              <a:rPr lang="ru-RU" sz="12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утверждение.</a:t>
            </a:r>
            <a:br>
              <a:rPr lang="ru-RU" sz="12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A1E1CE-E38A-4719-A123-C8D80F84A45C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16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9142E-70B0-4510-AC0D-89737CA3B3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51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EDA59-655E-4F69-A0BD-A8E7D5F899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07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18C57-2A0E-4447-A691-E51CE7B102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3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C541-65A4-4DFD-9603-99C77A5B29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18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1E1A9-F363-4A49-992D-C2474C72B8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66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A68A-7662-45D2-AA64-AB32B8F76C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9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92A9D-2CE6-4FA5-89E8-3A5E4778F7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5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F7AEE-3FA5-4129-981F-638A7BB979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34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88E79-3098-4F18-8E84-5A0D454B22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73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E2134-A077-40C0-83F6-44E6D6F988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83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5DDCA-35DB-402E-92FF-449A83DD68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16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B94C45-DA1D-431B-BC28-EF84FCB06D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5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8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eg"/><Relationship Id="rId7" Type="http://schemas.openxmlformats.org/officeDocument/2006/relationships/oleObject" Target="../embeddings/oleObject3.bin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7.png"/><Relationship Id="rId5" Type="http://schemas.openxmlformats.org/officeDocument/2006/relationships/image" Target="../media/image19.jpeg"/><Relationship Id="rId10" Type="http://schemas.openxmlformats.org/officeDocument/2006/relationships/oleObject" Target="../embeddings/oleObject4.bin"/><Relationship Id="rId4" Type="http://schemas.openxmlformats.org/officeDocument/2006/relationships/slide" Target="slide14.xml"/><Relationship Id="rId9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png"/><Relationship Id="rId7" Type="http://schemas.openxmlformats.org/officeDocument/2006/relationships/image" Target="../media/image19.jpe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5.gi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oleObject" Target="../embeddings/oleObject7.bin"/><Relationship Id="rId7" Type="http://schemas.openxmlformats.org/officeDocument/2006/relationships/image" Target="../media/image22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0.png"/><Relationship Id="rId4" Type="http://schemas.openxmlformats.org/officeDocument/2006/relationships/image" Target="../media/image21.pn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://fipi.ru/otkrytyy-bank-zadaniy-dlya-otsenki-yestestvennonauchnoygramotnosti" TargetMode="External"/><Relationship Id="rId7" Type="http://schemas.openxmlformats.org/officeDocument/2006/relationships/image" Target="../media/image36.png"/><Relationship Id="rId2" Type="http://schemas.openxmlformats.org/officeDocument/2006/relationships/hyperlink" Target="http://www.centeroko.ru/pisa18/pisa2018_s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s://vpr.sdamgia.ru/" TargetMode="External"/><Relationship Id="rId10" Type="http://schemas.openxmlformats.org/officeDocument/2006/relationships/image" Target="../media/image39.png"/><Relationship Id="rId4" Type="http://schemas.openxmlformats.org/officeDocument/2006/relationships/hyperlink" Target="https://resh.edu.ru/" TargetMode="External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41C3B8-FAB8-4BAD-9EEC-813DBE166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6375" y="116632"/>
            <a:ext cx="9144000" cy="907082"/>
          </a:xfrm>
        </p:spPr>
        <p:txBody>
          <a:bodyPr/>
          <a:lstStyle/>
          <a:p>
            <a:r>
              <a:rPr lang="ru-RU" dirty="0"/>
              <a:t>Муниципальное общеобразовательное учреждение</a:t>
            </a:r>
          </a:p>
          <a:p>
            <a:r>
              <a:rPr lang="ru-RU" dirty="0"/>
              <a:t>«Средняя общеобразовательная школа № 4 г. Шали»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E7D5924-E8F5-4850-BA6B-A4C4BD2F2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5920" y="1023714"/>
            <a:ext cx="6684615" cy="2553891"/>
          </a:xfrm>
          <a:prstGeom prst="roundRect">
            <a:avLst/>
          </a:prstGeom>
          <a:solidFill>
            <a:srgbClr val="EEF2F5">
              <a:alpha val="85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Мастер-класс</a:t>
            </a:r>
            <a:b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Формирование</a:t>
            </a: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естественно-научной</a:t>
            </a: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грамотности</a:t>
            </a: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uk-UA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уроках</a:t>
            </a: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биологии</a:t>
            </a: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2341AD-BF3F-4BA1-A917-8E3D44462E7B}"/>
              </a:ext>
            </a:extLst>
          </p:cNvPr>
          <p:cNvSpPr txBox="1"/>
          <p:nvPr/>
        </p:nvSpPr>
        <p:spPr>
          <a:xfrm>
            <a:off x="7655496" y="4772820"/>
            <a:ext cx="45365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Учитель биологии: </a:t>
            </a:r>
          </a:p>
          <a:p>
            <a:r>
              <a:rPr lang="ru-RU" sz="2400" dirty="0"/>
              <a:t>Басханова Зулихан Аптиевна</a:t>
            </a:r>
          </a:p>
          <a:p>
            <a:r>
              <a:rPr lang="ru-RU" sz="2400" dirty="0"/>
              <a:t>Наставник: зам. </a:t>
            </a:r>
          </a:p>
          <a:p>
            <a:r>
              <a:rPr lang="ru-RU" sz="2400" dirty="0"/>
              <a:t>директора по ИКТ </a:t>
            </a:r>
          </a:p>
          <a:p>
            <a:r>
              <a:rPr lang="ru-RU" sz="2400" dirty="0"/>
              <a:t>Гудаева Луиза Хаважиевна</a:t>
            </a:r>
          </a:p>
        </p:txBody>
      </p:sp>
    </p:spTree>
    <p:extLst>
      <p:ext uri="{BB962C8B-B14F-4D97-AF65-F5344CB8AC3E}">
        <p14:creationId xmlns:p14="http://schemas.microsoft.com/office/powerpoint/2010/main" val="2304778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BB21CC9-B65B-4405-96EB-363D685CA60B}"/>
              </a:ext>
            </a:extLst>
          </p:cNvPr>
          <p:cNvSpPr txBox="1"/>
          <p:nvPr/>
        </p:nvSpPr>
        <p:spPr>
          <a:xfrm>
            <a:off x="356992" y="766158"/>
            <a:ext cx="71768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Тема:</a:t>
            </a:r>
            <a:r>
              <a:rPr lang="en-US" sz="2000" b="1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Царство вирусов (</a:t>
            </a:r>
            <a:r>
              <a:rPr lang="en-US" sz="2000" b="1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5 </a:t>
            </a:r>
            <a:r>
              <a:rPr lang="ru-RU" sz="2000" b="1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класс)</a:t>
            </a:r>
            <a:r>
              <a:rPr lang="ru-RU" sz="2000" b="1" dirty="0">
                <a:solidFill>
                  <a:srgbClr val="1B3281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219AD5-6C33-4BBF-87CA-8C1621685DCA}"/>
              </a:ext>
            </a:extLst>
          </p:cNvPr>
          <p:cNvSpPr txBox="1"/>
          <p:nvPr/>
        </p:nvSpPr>
        <p:spPr>
          <a:xfrm>
            <a:off x="7877806" y="1075971"/>
            <a:ext cx="412285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Вирус табачной мозаики</a:t>
            </a:r>
            <a:br>
              <a:rPr lang="ru-RU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Вирус табачной мозаики - возбудитель мозаичной болезни, поражающей растения. Инфекция среди растений распространяется при повреждении покровов листьев необработанным садовым инвентарем, а также через огородных вредителей, которые питаются соками растений. У заболевших растений                              наблюдается рисунок из размытых желтых пятен, неровности и бугорки на поверхности листа, а сами они отстают в росте и развитии, уменьшают отдачу урожая в несколько раз, а при сильном поражении погибают.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C61B0E-2F37-4A34-A7D8-C7F1ED9CADB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344" y="5445174"/>
            <a:ext cx="606195" cy="87043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3F682C-FA00-4E30-81F1-BD7D73ACA82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2254" y="4194874"/>
            <a:ext cx="910042" cy="7523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24777BB-4F5D-4BDD-8A56-48CB3A676D0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6300" y="5415683"/>
            <a:ext cx="407267" cy="87043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3261F29-1DAD-4EAC-8316-46ED956990BB}"/>
              </a:ext>
            </a:extLst>
          </p:cNvPr>
          <p:cNvSpPr txBox="1"/>
          <p:nvPr/>
        </p:nvSpPr>
        <p:spPr>
          <a:xfrm>
            <a:off x="763398" y="5354383"/>
            <a:ext cx="41228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Через какой недезинфицированный садовый инвентарь человек может передавать растению возбудителя табачной мозаики?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CEEF8C-C93A-4600-A1A9-AA27030EE196}"/>
              </a:ext>
            </a:extLst>
          </p:cNvPr>
          <p:cNvSpPr txBox="1"/>
          <p:nvPr/>
        </p:nvSpPr>
        <p:spPr>
          <a:xfrm>
            <a:off x="5143567" y="5634436"/>
            <a:ext cx="2536609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Правильный ответ: 135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F05932-9288-404F-AE64-8C160E9A4995}"/>
              </a:ext>
            </a:extLst>
          </p:cNvPr>
          <p:cNvSpPr txBox="1"/>
          <p:nvPr/>
        </p:nvSpPr>
        <p:spPr>
          <a:xfrm>
            <a:off x="356992" y="310832"/>
            <a:ext cx="9123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Развитие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компетенции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: «</a:t>
            </a:r>
            <a:r>
              <a:rPr lang="uk-UA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Научное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объяснение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явлений»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C0A909-4A74-46EF-B2E3-8DD06F0134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833" y="1292751"/>
            <a:ext cx="7248885" cy="406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1139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All\Pictures\анимация\Анимашки\mouse1.gif">
            <a:extLst>
              <a:ext uri="{FF2B5EF4-FFF2-40B4-BE49-F238E27FC236}">
                <a16:creationId xmlns:a16="http://schemas.microsoft.com/office/drawing/2014/main" id="{3DB6932C-7CBE-5AA3-6AA4-917657A705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1938" y="4572000"/>
            <a:ext cx="11430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9E9847E-D532-E3E6-7E70-20946DE56E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2500313"/>
          <a:ext cx="3500438" cy="252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2647619" imgH="2114845" progId="PBrush">
                  <p:embed/>
                </p:oleObj>
              </mc:Choice>
              <mc:Fallback>
                <p:oleObj name="Точечный рисунок" r:id="rId3" imgW="2647619" imgH="2114845" progId="PBrush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9E9847E-D532-E3E6-7E70-20946DE56E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00313"/>
                        <a:ext cx="3500438" cy="252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238ADE94-7430-A793-BB62-C5EFC97ACF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67500" y="2428875"/>
          <a:ext cx="40005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5" imgW="2647619" imgH="1876190" progId="PBrush">
                  <p:embed/>
                </p:oleObj>
              </mc:Choice>
              <mc:Fallback>
                <p:oleObj name="Точечный рисунок" r:id="rId5" imgW="2647619" imgH="1876190" progId="PBrush">
                  <p:embed/>
                  <p:pic>
                    <p:nvPicPr>
                      <p:cNvPr id="6" name="Object 7">
                        <a:extLst>
                          <a:ext uri="{FF2B5EF4-FFF2-40B4-BE49-F238E27FC236}">
                            <a16:creationId xmlns:a16="http://schemas.microsoft.com/office/drawing/2014/main" id="{238ADE94-7430-A793-BB62-C5EFC97ACF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2428875"/>
                        <a:ext cx="400050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TextBox 9">
            <a:extLst>
              <a:ext uri="{FF2B5EF4-FFF2-40B4-BE49-F238E27FC236}">
                <a16:creationId xmlns:a16="http://schemas.microsoft.com/office/drawing/2014/main" id="{E0094309-BB67-5086-8ABC-FC1766B5A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782" y="1426836"/>
            <a:ext cx="81438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Возьмем двух мышек и накроем их колпаками, с одной мышкой поставим растение.</a:t>
            </a:r>
          </a:p>
        </p:txBody>
      </p:sp>
      <p:pic>
        <p:nvPicPr>
          <p:cNvPr id="10" name="Picture 11" descr="C:\Users\All\Pictures\анимация\Анимашки\mouse1.gif">
            <a:extLst>
              <a:ext uri="{FF2B5EF4-FFF2-40B4-BE49-F238E27FC236}">
                <a16:creationId xmlns:a16="http://schemas.microsoft.com/office/drawing/2014/main" id="{46041561-D786-613D-C812-1A9326CEC2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2938" y="4500563"/>
            <a:ext cx="11430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" descr="http://t1.gstatic.com/images?q=tbn:ANd9GcRGafqMnl8SFtGj5sPdfTggPq-8hoxP1q93hjChmGb7ikKcNa0f_A">
            <a:extLst>
              <a:ext uri="{FF2B5EF4-FFF2-40B4-BE49-F238E27FC236}">
                <a16:creationId xmlns:a16="http://schemas.microsoft.com/office/drawing/2014/main" id="{478CFDCB-10D2-4A93-8B9D-ED913FDBE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8938" y="4214814"/>
            <a:ext cx="1890712" cy="151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EDB1F6DB-FDD2-0992-BF99-23F453321CA7}"/>
              </a:ext>
            </a:extLst>
          </p:cNvPr>
          <p:cNvSpPr/>
          <p:nvPr/>
        </p:nvSpPr>
        <p:spPr>
          <a:xfrm>
            <a:off x="3024189" y="5500688"/>
            <a:ext cx="6715125" cy="500062"/>
          </a:xfrm>
          <a:prstGeom prst="roundRect">
            <a:avLst/>
          </a:prstGeom>
          <a:blipFill>
            <a:blip r:embed="rId8" cstate="print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244769-750B-40CD-9E7F-5D1C0860559B}"/>
              </a:ext>
            </a:extLst>
          </p:cNvPr>
          <p:cNvSpPr txBox="1"/>
          <p:nvPr/>
        </p:nvSpPr>
        <p:spPr>
          <a:xfrm>
            <a:off x="217094" y="214313"/>
            <a:ext cx="9522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Развитие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компетенции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: «</a:t>
            </a:r>
            <a:r>
              <a:rPr lang="uk-UA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Научное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объяснение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явлений»</a:t>
            </a:r>
            <a:endParaRPr lang="ru-RU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95497D-63A4-422F-A065-6C10DE4AB3C0}"/>
              </a:ext>
            </a:extLst>
          </p:cNvPr>
          <p:cNvSpPr txBox="1"/>
          <p:nvPr/>
        </p:nvSpPr>
        <p:spPr>
          <a:xfrm>
            <a:off x="227410" y="696159"/>
            <a:ext cx="6093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Тема: Воздушное питание растений (6 класс)</a:t>
            </a:r>
          </a:p>
          <a:p>
            <a:r>
              <a:rPr lang="ru-RU" sz="2000" b="1" i="0" dirty="0">
                <a:effectLst/>
                <a:latin typeface="Arial" panose="020B0604020202020204" pitchFamily="34" charset="0"/>
              </a:rPr>
              <a:t>Опыт Д. Пристли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532 C 0.05851 -0.02035 0.11736 -0.03445 0.14601 -0.00717 C 0.17483 0.02057 0.16719 0.13271 0.17153 0.16115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58 -0.04046 C 0.00503 -0.05017 -0.05833 -0.05942 -0.08715 -0.02427 C -0.1158 0.0111 -0.10069 0.13989 -0.10365 0.17133 " pathEditMode="relative" rAng="0" ptsTypes="a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A974A835-3E6B-AD23-12F2-D1F92BBFC7AC}"/>
              </a:ext>
            </a:extLst>
          </p:cNvPr>
          <p:cNvSpPr/>
          <p:nvPr/>
        </p:nvSpPr>
        <p:spPr>
          <a:xfrm>
            <a:off x="2471011" y="488221"/>
            <a:ext cx="7429500" cy="10001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Поднимите один из колпаков.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Какой колпак нужно поднять и почему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4FB56EE-0E73-10BF-DD1A-AA9D5A6CB65D}"/>
              </a:ext>
            </a:extLst>
          </p:cNvPr>
          <p:cNvSpPr/>
          <p:nvPr/>
        </p:nvSpPr>
        <p:spPr>
          <a:xfrm>
            <a:off x="2881290" y="5643578"/>
            <a:ext cx="7000924" cy="785818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i="1" dirty="0">
                <a:cs typeface="Calibri" panose="020F0502020204030204" pitchFamily="34" charset="0"/>
              </a:rPr>
              <a:t>Одна из мышек может погибнуть</a:t>
            </a:r>
          </a:p>
        </p:txBody>
      </p:sp>
      <p:pic>
        <p:nvPicPr>
          <p:cNvPr id="44038" name="Picture 11" descr="C:\Users\All\Pictures\анимация\Анимашки\mouse1.gif">
            <a:extLst>
              <a:ext uri="{FF2B5EF4-FFF2-40B4-BE49-F238E27FC236}">
                <a16:creationId xmlns:a16="http://schemas.microsoft.com/office/drawing/2014/main" id="{E53BBBA9-6D73-8C8E-8AD2-DAD282D349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378618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C:\Users\All\Pictures\анимация\Анимашки\mouse1.gif">
            <a:extLst>
              <a:ext uri="{FF2B5EF4-FFF2-40B4-BE49-F238E27FC236}">
                <a16:creationId xmlns:a16="http://schemas.microsoft.com/office/drawing/2014/main" id="{2E22AFB4-5559-3502-3DC9-828D820835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3786188"/>
            <a:ext cx="11430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5" descr="http://t1.gstatic.com/images?q=tbn:ANd9GcRGafqMnl8SFtGj5sPdfTggPq-8hoxP1q93hjChmGb7ikKcNa0f_A">
            <a:extLst>
              <a:ext uri="{FF2B5EF4-FFF2-40B4-BE49-F238E27FC236}">
                <a16:creationId xmlns:a16="http://schemas.microsoft.com/office/drawing/2014/main" id="{8927E278-D18C-C702-673A-92AD2DD50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8938" y="3500439"/>
            <a:ext cx="1890712" cy="151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Управляющая кнопка: далее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447B614-3EDC-E0EC-F754-341C5DF51B19}"/>
              </a:ext>
            </a:extLst>
          </p:cNvPr>
          <p:cNvSpPr/>
          <p:nvPr/>
        </p:nvSpPr>
        <p:spPr>
          <a:xfrm>
            <a:off x="4570692" y="2427368"/>
            <a:ext cx="642938" cy="428625"/>
          </a:xfrm>
          <a:prstGeom prst="curved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Управляющая кнопка: далее 1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2A94E5E-292A-606B-0294-40D29201E8F8}"/>
              </a:ext>
            </a:extLst>
          </p:cNvPr>
          <p:cNvSpPr/>
          <p:nvPr/>
        </p:nvSpPr>
        <p:spPr>
          <a:xfrm>
            <a:off x="7684294" y="2376526"/>
            <a:ext cx="642938" cy="428625"/>
          </a:xfrm>
          <a:prstGeom prst="curved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F7DE00F9-0984-9DBD-A4C4-8D067772222D}"/>
              </a:ext>
            </a:extLst>
          </p:cNvPr>
          <p:cNvSpPr/>
          <p:nvPr/>
        </p:nvSpPr>
        <p:spPr>
          <a:xfrm>
            <a:off x="3167064" y="4929188"/>
            <a:ext cx="6715125" cy="500062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99BD684-E29E-46F7-AB98-7CEB3DAD49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434" y="1595510"/>
            <a:ext cx="1519431" cy="1514476"/>
          </a:xfrm>
          <a:prstGeom prst="rect">
            <a:avLst/>
          </a:prstGeom>
        </p:spPr>
      </p:pic>
      <p:graphicFrame>
        <p:nvGraphicFramePr>
          <p:cNvPr id="10" name="Object 7">
            <a:hlinkClick r:id="" action="ppaction://noaction"/>
            <a:extLst>
              <a:ext uri="{FF2B5EF4-FFF2-40B4-BE49-F238E27FC236}">
                <a16:creationId xmlns:a16="http://schemas.microsoft.com/office/drawing/2014/main" id="{6675CF92-AE05-8DAD-5D57-5EDCF4607F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473215"/>
              </p:ext>
            </p:extLst>
          </p:nvPr>
        </p:nvGraphicFramePr>
        <p:xfrm>
          <a:off x="2923823" y="2841988"/>
          <a:ext cx="3792538" cy="259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 BMP" r:id="rId7" imgW="2647619" imgH="1876190" progId="PBrush">
                  <p:embed/>
                </p:oleObj>
              </mc:Choice>
              <mc:Fallback>
                <p:oleObj name="Точечный рисунок BMP" r:id="rId7" imgW="2647619" imgH="1876190" progId="PBrush">
                  <p:embed/>
                  <p:pic>
                    <p:nvPicPr>
                      <p:cNvPr id="10" name="Object 7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6675CF92-AE05-8DAD-5D57-5EDCF4607F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3823" y="2841988"/>
                        <a:ext cx="3792538" cy="259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>
            <a:hlinkClick r:id="rId9" action="ppaction://hlinksldjump"/>
            <a:extLst>
              <a:ext uri="{FF2B5EF4-FFF2-40B4-BE49-F238E27FC236}">
                <a16:creationId xmlns:a16="http://schemas.microsoft.com/office/drawing/2014/main" id="{31273DC6-D298-B8DD-F6E3-9DA6B4EF64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722771"/>
              </p:ext>
            </p:extLst>
          </p:nvPr>
        </p:nvGraphicFramePr>
        <p:xfrm>
          <a:off x="6149975" y="2737002"/>
          <a:ext cx="3463925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10" imgW="2647619" imgH="1876190" progId="PBrush">
                  <p:embed/>
                </p:oleObj>
              </mc:Choice>
              <mc:Fallback>
                <p:oleObj name="Точечный рисунок" r:id="rId10" imgW="2647619" imgH="1876190" progId="PBrush">
                  <p:embed/>
                  <p:pic>
                    <p:nvPicPr>
                      <p:cNvPr id="9" name="Object 4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31273DC6-D298-B8DD-F6E3-9DA6B4EF64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975" y="2737002"/>
                        <a:ext cx="3463925" cy="271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004219A-B708-2C83-520A-ACEE322E94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526574"/>
              </p:ext>
            </p:extLst>
          </p:nvPr>
        </p:nvGraphicFramePr>
        <p:xfrm>
          <a:off x="2617825" y="2830513"/>
          <a:ext cx="3657600" cy="288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 BMP" r:id="rId2" imgW="2647619" imgH="1876190" progId="PBrush">
                  <p:embed/>
                </p:oleObj>
              </mc:Choice>
              <mc:Fallback>
                <p:oleObj name="Точечный рисунок BMP" r:id="rId2" imgW="2647619" imgH="1876190" progId="PBrus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004219A-B708-2C83-520A-ACEE322E94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825" y="2830513"/>
                        <a:ext cx="3657600" cy="288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5">
            <a:extLst>
              <a:ext uri="{FF2B5EF4-FFF2-40B4-BE49-F238E27FC236}">
                <a16:creationId xmlns:a16="http://schemas.microsoft.com/office/drawing/2014/main" id="{B000148A-6FA5-7A0C-1DF9-95ED2DA545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425701"/>
              </p:ext>
            </p:extLst>
          </p:nvPr>
        </p:nvGraphicFramePr>
        <p:xfrm>
          <a:off x="6011160" y="2728912"/>
          <a:ext cx="4214812" cy="298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 BMP" r:id="rId4" imgW="2647619" imgH="1876190" progId="PBrush">
                  <p:embed/>
                </p:oleObj>
              </mc:Choice>
              <mc:Fallback>
                <p:oleObj name="Точечный рисунок BMP" r:id="rId4" imgW="2647619" imgH="1876190" progId="PBrush">
                  <p:embed/>
                  <p:pic>
                    <p:nvPicPr>
                      <p:cNvPr id="45059" name="Object 5">
                        <a:extLst>
                          <a:ext uri="{FF2B5EF4-FFF2-40B4-BE49-F238E27FC236}">
                            <a16:creationId xmlns:a16="http://schemas.microsoft.com/office/drawing/2014/main" id="{B000148A-6FA5-7A0C-1DF9-95ED2DA545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160" y="2728912"/>
                        <a:ext cx="4214812" cy="298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60" name="Picture 11" descr="C:\Users\All\Pictures\анимация\Анимашки\mouse1.gif">
            <a:extLst>
              <a:ext uri="{FF2B5EF4-FFF2-40B4-BE49-F238E27FC236}">
                <a16:creationId xmlns:a16="http://schemas.microsoft.com/office/drawing/2014/main" id="{81B7ECAA-C866-7A3A-3B90-71AD090D7A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414337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C:\Users\All\Pictures\анимация\Анимашки\mouse1.gif">
            <a:extLst>
              <a:ext uri="{FF2B5EF4-FFF2-40B4-BE49-F238E27FC236}">
                <a16:creationId xmlns:a16="http://schemas.microsoft.com/office/drawing/2014/main" id="{972879FD-C2F8-586E-B2DC-72AE42CEE1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75" y="3929063"/>
            <a:ext cx="11430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" descr="http://t1.gstatic.com/images?q=tbn:ANd9GcRGafqMnl8SFtGj5sPdfTggPq-8hoxP1q93hjChmGb7ikKcNa0f_A">
            <a:extLst>
              <a:ext uri="{FF2B5EF4-FFF2-40B4-BE49-F238E27FC236}">
                <a16:creationId xmlns:a16="http://schemas.microsoft.com/office/drawing/2014/main" id="{0F71BE32-8606-549E-C954-AEE12A1D3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5338" y="3843324"/>
            <a:ext cx="1890713" cy="151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D098FEA-A44F-2F37-1552-547CC422A7E8}"/>
              </a:ext>
            </a:extLst>
          </p:cNvPr>
          <p:cNvSpPr/>
          <p:nvPr/>
        </p:nvSpPr>
        <p:spPr>
          <a:xfrm>
            <a:off x="3309918" y="428604"/>
            <a:ext cx="6215106" cy="9286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cs typeface="Times New Roman" pitchFamily="18" charset="0"/>
              </a:rPr>
              <a:t>Вы спасли мышку!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3A350F81-34CF-640D-4857-5939CFDB8510}"/>
              </a:ext>
            </a:extLst>
          </p:cNvPr>
          <p:cNvSpPr/>
          <p:nvPr/>
        </p:nvSpPr>
        <p:spPr>
          <a:xfrm>
            <a:off x="3024189" y="5214938"/>
            <a:ext cx="7000875" cy="500062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F14C67-5485-4504-A2F2-4FBFD1583C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031" y="1532204"/>
            <a:ext cx="1723817" cy="1718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-0.08658 -0.209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1" descr="C:\Users\All\Pictures\анимация\Анимашки\mouse1.gif">
            <a:extLst>
              <a:ext uri="{FF2B5EF4-FFF2-40B4-BE49-F238E27FC236}">
                <a16:creationId xmlns:a16="http://schemas.microsoft.com/office/drawing/2014/main" id="{24B654B7-BB76-21E1-A1B2-EBE5FDDFC0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385762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083" name="Object 4">
            <a:extLst>
              <a:ext uri="{FF2B5EF4-FFF2-40B4-BE49-F238E27FC236}">
                <a16:creationId xmlns:a16="http://schemas.microsoft.com/office/drawing/2014/main" id="{0B5DC529-870B-0FE1-4FFA-25795120E2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52688" y="3143250"/>
          <a:ext cx="36576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 BMP" r:id="rId3" imgW="2647619" imgH="1876190" progId="PBrush">
                  <p:embed/>
                </p:oleObj>
              </mc:Choice>
              <mc:Fallback>
                <p:oleObj name="Точечный рисунок BMP" r:id="rId3" imgW="2647619" imgH="1876190" progId="PBrush">
                  <p:embed/>
                  <p:pic>
                    <p:nvPicPr>
                      <p:cNvPr id="46083" name="Object 4">
                        <a:extLst>
                          <a:ext uri="{FF2B5EF4-FFF2-40B4-BE49-F238E27FC236}">
                            <a16:creationId xmlns:a16="http://schemas.microsoft.com/office/drawing/2014/main" id="{0B5DC529-870B-0FE1-4FFA-25795120E2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3143250"/>
                        <a:ext cx="365760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CE15921-BC88-7C46-85B0-C1506E5CB7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530491"/>
              </p:ext>
            </p:extLst>
          </p:nvPr>
        </p:nvGraphicFramePr>
        <p:xfrm>
          <a:off x="5951984" y="2644577"/>
          <a:ext cx="3657600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5" imgW="2647619" imgH="1876190" progId="PBrush">
                  <p:embed/>
                </p:oleObj>
              </mc:Choice>
              <mc:Fallback>
                <p:oleObj name="Точечный рисунок" r:id="rId5" imgW="2647619" imgH="1876190" progId="PBrus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CE15921-BC88-7C46-85B0-C1506E5CB7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984" y="2644577"/>
                        <a:ext cx="3657600" cy="291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8" descr="mouse">
            <a:extLst>
              <a:ext uri="{FF2B5EF4-FFF2-40B4-BE49-F238E27FC236}">
                <a16:creationId xmlns:a16="http://schemas.microsoft.com/office/drawing/2014/main" id="{856A805E-CB69-B258-A543-996F54B72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134" t="38092" r="19348" b="26515"/>
          <a:stretch>
            <a:fillRect/>
          </a:stretch>
        </p:blipFill>
        <p:spPr bwMode="auto">
          <a:xfrm>
            <a:off x="3359150" y="4437064"/>
            <a:ext cx="1943100" cy="81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1" descr="C:\Users\All\Pictures\анимация\Анимашки\mouse1.gif">
            <a:extLst>
              <a:ext uri="{FF2B5EF4-FFF2-40B4-BE49-F238E27FC236}">
                <a16:creationId xmlns:a16="http://schemas.microsoft.com/office/drawing/2014/main" id="{A0A32831-0762-28A8-9BB1-A97F9BBC7F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3786188"/>
            <a:ext cx="11430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" descr="http://t1.gstatic.com/images?q=tbn:ANd9GcRGafqMnl8SFtGj5sPdfTggPq-8hoxP1q93hjChmGb7ikKcNa0f_A">
            <a:extLst>
              <a:ext uri="{FF2B5EF4-FFF2-40B4-BE49-F238E27FC236}">
                <a16:creationId xmlns:a16="http://schemas.microsoft.com/office/drawing/2014/main" id="{B23928FA-9C89-707D-00A2-65E7A363B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8296" y="3698946"/>
            <a:ext cx="1890712" cy="151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99825EE-8E8B-AC1A-B371-D101F95F95B1}"/>
              </a:ext>
            </a:extLst>
          </p:cNvPr>
          <p:cNvSpPr/>
          <p:nvPr/>
        </p:nvSpPr>
        <p:spPr>
          <a:xfrm>
            <a:off x="2952728" y="500042"/>
            <a:ext cx="7031704" cy="7143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Почему погибла мышка?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4FE8F62D-1C59-7FF8-CC44-41BD2C8C270D}"/>
              </a:ext>
            </a:extLst>
          </p:cNvPr>
          <p:cNvSpPr/>
          <p:nvPr/>
        </p:nvSpPr>
        <p:spPr>
          <a:xfrm>
            <a:off x="3024189" y="5072064"/>
            <a:ext cx="7000875" cy="428625"/>
          </a:xfrm>
          <a:prstGeom prst="roundRect">
            <a:avLst/>
          </a:prstGeom>
          <a:blipFill>
            <a:blip r:embed="rId9" cstate="print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6767B4-0CDC-4A97-ABD1-04E365348D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031" y="1532204"/>
            <a:ext cx="1723817" cy="1718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C -0.0293 -0.09283 -0.05846 -0.18565 -0.07187 -0.22616 C -0.08529 -0.26667 -0.07917 -0.24051 -0.0806 -0.24352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03312"/>
            <a:ext cx="12072664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Компетенция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: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«Понимание особенностей естественно-научного исследования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BF2465-A53F-4DC8-A271-E26A008C1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281975"/>
            <a:ext cx="10945216" cy="38328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9F6777-DCDD-4DFC-A754-4496FDC7C4E6}"/>
              </a:ext>
            </a:extLst>
          </p:cNvPr>
          <p:cNvSpPr txBox="1"/>
          <p:nvPr/>
        </p:nvSpPr>
        <p:spPr>
          <a:xfrm>
            <a:off x="1148364" y="5661248"/>
            <a:ext cx="10564259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800" dirty="0">
                <a:solidFill>
                  <a:srgbClr val="1B328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основе развития компетенции «Понимание особенностей естественно-научного исследования» лежат знания о структуре естественно-научного исследования.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27FCC4-90D3-4F58-8ABA-4C1DFB8D4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449439"/>
            <a:ext cx="957021" cy="1093738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Прямоугольник 6"/>
          <p:cNvSpPr>
            <a:spLocks noChangeArrowheads="1"/>
          </p:cNvSpPr>
          <p:nvPr/>
        </p:nvSpPr>
        <p:spPr bwMode="auto">
          <a:xfrm>
            <a:off x="479376" y="825753"/>
            <a:ext cx="60486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sz="1800" b="1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Тема: Корень, его строение и значение (6 класс)</a:t>
            </a:r>
            <a:endParaRPr lang="uk-UA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9376" y="260648"/>
            <a:ext cx="114492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Развитие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компетенции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: «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Понимание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особенностей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естественно-научного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исследования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»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EFDCB7-63A0-4456-9ADB-DD0EC689CD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628" y="1388610"/>
            <a:ext cx="621058" cy="8917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EDF956-D6D4-4A2C-B289-EAE39F9FE4A9}"/>
              </a:ext>
            </a:extLst>
          </p:cNvPr>
          <p:cNvSpPr txBox="1"/>
          <p:nvPr/>
        </p:nvSpPr>
        <p:spPr>
          <a:xfrm>
            <a:off x="760640" y="1360080"/>
            <a:ext cx="58379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</a:rPr>
              <a:t>Шестиклассники изучали явление геотропизма. Для</a:t>
            </a:r>
            <a:br>
              <a:rPr lang="ru-RU" dirty="0">
                <a:solidFill>
                  <a:srgbClr val="1B3281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</a:rPr>
              <a:t>наблюдения за растением горшок с ним аккуратно повернули на бок. Рассмотрите рисунок, опишите изменения, которые произошли с органами растения за 4 дня. Какую гипотезу (предположение) проверяли школьники в этом эксперименте?</a:t>
            </a:r>
            <a:r>
              <a:rPr lang="ru-RU" dirty="0">
                <a:solidFill>
                  <a:srgbClr val="1B3281"/>
                </a:solidFill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C56B5B-A81D-4C01-8770-85066C7D24D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6293" y="3035075"/>
            <a:ext cx="368627" cy="7878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1991FDE-C8EB-4585-92E3-BC58B8A63AA3}"/>
              </a:ext>
            </a:extLst>
          </p:cNvPr>
          <p:cNvSpPr txBox="1"/>
          <p:nvPr/>
        </p:nvSpPr>
        <p:spPr>
          <a:xfrm>
            <a:off x="800686" y="3222519"/>
            <a:ext cx="51834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На направление роста корней влияет сила тяжести.</a:t>
            </a:r>
            <a:br>
              <a:rPr lang="ru-RU" dirty="0"/>
            </a:b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A30B1A-3E86-4465-B7A2-E8891940C021}"/>
              </a:ext>
            </a:extLst>
          </p:cNvPr>
          <p:cNvSpPr txBox="1"/>
          <p:nvPr/>
        </p:nvSpPr>
        <p:spPr>
          <a:xfrm>
            <a:off x="856285" y="5857038"/>
            <a:ext cx="5671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Условием проведения эксперимента должна быть</a:t>
            </a:r>
            <a:b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</a:br>
            <a: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прозрачная емкость.</a:t>
            </a:r>
            <a:r>
              <a:rPr lang="ru-RU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1CE023-0DB5-40A2-B84E-833A507DBFD3}"/>
              </a:ext>
            </a:extLst>
          </p:cNvPr>
          <p:cNvSpPr txBox="1"/>
          <p:nvPr/>
        </p:nvSpPr>
        <p:spPr>
          <a:xfrm>
            <a:off x="835570" y="3893448"/>
            <a:ext cx="58773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При попытке провести такой эксперимент дома, Валерия столкнулась с невозможностью рассмотреть изменения, которые произошли с корнями. Какое условие проведения опыта необходимо было предусмотреть заранее, чтобы наблюдать за изменениями в ходе опыта.</a:t>
            </a:r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43C3EB5-C38F-47BD-9124-1DD9673D10E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8888" y="3973458"/>
            <a:ext cx="621058" cy="891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E69996F-399E-47EB-89A1-BFC088868D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5062" y="5638322"/>
            <a:ext cx="368627" cy="7878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4F269D-2179-469E-A40A-DB8E07060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033" y="1070376"/>
            <a:ext cx="5680994" cy="458762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D975FE-9202-43D3-8DF8-5DADB916F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975" y="726993"/>
            <a:ext cx="6179065" cy="5345464"/>
          </a:xfrm>
          <a:prstGeom prst="rect">
            <a:avLst/>
          </a:prstGeom>
        </p:spPr>
      </p:pic>
      <p:sp>
        <p:nvSpPr>
          <p:cNvPr id="26628" name="Прямоугольник 6"/>
          <p:cNvSpPr>
            <a:spLocks noChangeArrowheads="1"/>
          </p:cNvSpPr>
          <p:nvPr/>
        </p:nvSpPr>
        <p:spPr bwMode="auto">
          <a:xfrm>
            <a:off x="411066" y="795559"/>
            <a:ext cx="5003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sz="1800" b="1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Тема: </a:t>
            </a:r>
            <a:r>
              <a:rPr lang="ru-RU" sz="1800" b="1" i="0" dirty="0" err="1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Подцарство</a:t>
            </a:r>
            <a:r>
              <a:rPr lang="ru-RU" sz="1800" b="1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 просте</a:t>
            </a:r>
            <a:r>
              <a:rPr lang="ru-RU" sz="1800" b="1" dirty="0">
                <a:solidFill>
                  <a:srgbClr val="1B3281"/>
                </a:solidFill>
                <a:latin typeface="Arial" panose="020B0604020202020204" pitchFamily="34" charset="0"/>
              </a:rPr>
              <a:t>йшие</a:t>
            </a:r>
            <a:r>
              <a:rPr lang="ru-RU" sz="1800" b="1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 (7 класс)</a:t>
            </a:r>
            <a:r>
              <a:rPr lang="ru-RU" dirty="0"/>
              <a:t> </a:t>
            </a:r>
            <a:endParaRPr lang="uk-UA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3392" y="260648"/>
            <a:ext cx="107291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Развитие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компетенции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: «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Понимание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особенностей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естественно-научного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исследования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»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80FE7578-AB52-4C7E-9660-045F438B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8774" y="5012874"/>
            <a:ext cx="17741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A30B1A-3E86-4465-B7A2-E8891940C021}"/>
              </a:ext>
            </a:extLst>
          </p:cNvPr>
          <p:cNvSpPr txBox="1"/>
          <p:nvPr/>
        </p:nvSpPr>
        <p:spPr>
          <a:xfrm>
            <a:off x="623392" y="5877775"/>
            <a:ext cx="1390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Ответ:</a:t>
            </a: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</a:rPr>
              <a:t> </a:t>
            </a:r>
            <a: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Б).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935058-8A2E-403F-B3B4-8D92E85B3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66" y="1297964"/>
            <a:ext cx="5674086" cy="27374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9FF4019-4988-48DB-AC97-5D26C59F4988}"/>
              </a:ext>
            </a:extLst>
          </p:cNvPr>
          <p:cNvSpPr txBox="1"/>
          <p:nvPr/>
        </p:nvSpPr>
        <p:spPr>
          <a:xfrm>
            <a:off x="623392" y="4191287"/>
            <a:ext cx="59046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kern="1200" dirty="0">
                <a:solidFill>
                  <a:srgbClr val="1B328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Какие методы исследования позволили обнаружить </a:t>
            </a:r>
          </a:p>
          <a:p>
            <a:r>
              <a:rPr lang="ru-RU" sz="1800" b="0" i="0" kern="1200" dirty="0">
                <a:solidFill>
                  <a:srgbClr val="1B328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названные</a:t>
            </a: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i="0" kern="1200" dirty="0">
                <a:solidFill>
                  <a:srgbClr val="1B328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явления?</a:t>
            </a:r>
          </a:p>
          <a:p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измерение и эксперимент</a:t>
            </a:r>
          </a:p>
          <a:p>
            <a:r>
              <a:rPr lang="ru-RU" sz="1800" b="0" i="0" kern="1200" dirty="0">
                <a:solidFill>
                  <a:srgbClr val="1B328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Б) наблюдение и эксперимент</a:t>
            </a:r>
          </a:p>
          <a:p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измерение и наблюдение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73E8DDD-6AC6-4264-8277-DA8ED00A2F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4027" y="4284694"/>
            <a:ext cx="548682" cy="7878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C5F4726-04D1-4EA7-A8E0-CE91E2A7807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2595" y="5623357"/>
            <a:ext cx="370797" cy="7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3975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F1AEA98-1093-4859-914B-F630B3C6E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984" y="692697"/>
            <a:ext cx="11223648" cy="202511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0" i="0" dirty="0">
                <a:effectLst/>
              </a:rPr>
              <a:t>«У человека … можно предположить существование кожного дыхания. Опыты показали, что оно в действительности существует. Для таких опытов помещают человека в герметически закрытую камеру, в которую проводят только одну трубку. Через нее человек вдыхает воздух, находящийся вне камеры, и туда же его выдыхает. В воздухе, находящемся в камере, предварительно определяют количество кислорода и углекислого газа. После того как человек посидит в камере несколько часов, снова определяют количество в ней кислорода и углекислоты. Оказывается, что кислорода в камере убавляется, а углекислого газа прибавляется; значит, кожа поглотила некоторое количество кислорода и выделила углекислоту, т. е. через кожу человек дышит» ( А.М. Никольский «Занимательная физиология»).</a:t>
            </a:r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B9FB08-34C3-4657-8F4D-368BD5067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101" y="2753712"/>
            <a:ext cx="8743531" cy="39454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5446D0-A6E2-4C73-A33A-D7C2BCC705E8}"/>
              </a:ext>
            </a:extLst>
          </p:cNvPr>
          <p:cNvSpPr txBox="1"/>
          <p:nvPr/>
        </p:nvSpPr>
        <p:spPr>
          <a:xfrm>
            <a:off x="864117" y="3429000"/>
            <a:ext cx="23408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14190"/>
                </a:solidFill>
                <a:effectLst/>
                <a:latin typeface="Fira Sans" panose="020B0604020202020204" pitchFamily="34" charset="0"/>
              </a:rPr>
              <a:t>Какая схема соответствует эксперименту, доказывающему кожное дыхание человека?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CAE64E-3434-4D08-8591-01A2AA996712}"/>
              </a:ext>
            </a:extLst>
          </p:cNvPr>
          <p:cNvSpPr txBox="1"/>
          <p:nvPr/>
        </p:nvSpPr>
        <p:spPr>
          <a:xfrm>
            <a:off x="576690" y="158795"/>
            <a:ext cx="114239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Развитие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компетенции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: «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Понимание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особенностей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естественно-научного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исследования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»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FD85BB-760C-4643-9379-79207E74D55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255" y="3622453"/>
            <a:ext cx="470613" cy="6757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8E3528-C19E-44B7-86A8-9C7FFB60566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7472" y="5174043"/>
            <a:ext cx="316177" cy="6757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B73F16-ACEA-4F8D-B93A-7AA14D73B610}"/>
              </a:ext>
            </a:extLst>
          </p:cNvPr>
          <p:cNvSpPr txBox="1"/>
          <p:nvPr/>
        </p:nvSpPr>
        <p:spPr>
          <a:xfrm>
            <a:off x="864117" y="5394772"/>
            <a:ext cx="18475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14190"/>
                </a:solidFill>
                <a:latin typeface="Fira Sans" panose="020B0604020202020204" pitchFamily="34" charset="0"/>
              </a:rPr>
              <a:t>Ответ: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45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A7AA0-4A2F-4A15-B910-4305E2D42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64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Компетенция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: «</a:t>
            </a:r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Интерпретация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данных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и </a:t>
            </a:r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использование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научных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доказательств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для </a:t>
            </a:r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получения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выводов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»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C68D25-3FDD-44C7-B2BB-911ACFBEA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886A92-11CD-4990-A040-2BAFE9ADF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00808"/>
            <a:ext cx="10515600" cy="409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59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4090" y="2564904"/>
            <a:ext cx="6372974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«</a:t>
            </a:r>
            <a:r>
              <a:rPr lang="ru-RU" sz="31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Функционально грамотный человек — это человек, который способен</a:t>
            </a:r>
            <a:br>
              <a:rPr lang="ru-RU" sz="31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</a:br>
            <a:r>
              <a:rPr lang="ru-RU" sz="31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использовать все постоянно приобретаемые в течение жизни знания,</a:t>
            </a:r>
            <a:br>
              <a:rPr lang="ru-RU" sz="31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</a:br>
            <a:r>
              <a:rPr lang="ru-RU" sz="31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умения и навыки для решения максимально широкого диапазона</a:t>
            </a:r>
            <a:br>
              <a:rPr lang="ru-RU" sz="31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</a:br>
            <a:r>
              <a:rPr lang="ru-RU" sz="31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жизненных задач в различных сферах человеческой деятельности,</a:t>
            </a:r>
            <a:br>
              <a:rPr lang="ru-RU" sz="31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</a:br>
            <a:r>
              <a:rPr lang="ru-RU" sz="31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общения и социальных отношений</a:t>
            </a:r>
            <a:r>
              <a:rPr lang="ru-RU" sz="3100" b="1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»</a:t>
            </a:r>
            <a:br>
              <a:rPr lang="ru-RU" sz="3100" b="1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</a:br>
            <a:r>
              <a:rPr lang="ru-RU" sz="3100" b="1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А.А. Леонтьев</a:t>
            </a:r>
            <a:r>
              <a:rPr lang="ru-RU" sz="3100" dirty="0"/>
              <a:t> </a:t>
            </a:r>
            <a:br>
              <a:rPr lang="ru-RU" dirty="0"/>
            </a:br>
            <a:endParaRPr lang="ru-RU" alt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1B2819-0802-490F-83C4-17FED65C76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620688"/>
            <a:ext cx="3828288" cy="540105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8F5D9F-D370-49D2-9204-FD9C44530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312" y="922752"/>
            <a:ext cx="8550840" cy="423444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CBF7949-B369-4BF9-ACB6-3A0F79541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423" y="1393359"/>
            <a:ext cx="3092313" cy="3115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Ламинарии образуют в местах с постоянным течением густые заросли, которые получили название «водорослевые леса». Такое скученное произрастание позволяет легко добывать их в промышленных масштабах. Эти водоросли любят холодную, богатую кислородом воду.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9AACA9-E5C4-42F0-B56C-F139983C1605}"/>
              </a:ext>
            </a:extLst>
          </p:cNvPr>
          <p:cNvSpPr txBox="1"/>
          <p:nvPr/>
        </p:nvSpPr>
        <p:spPr>
          <a:xfrm>
            <a:off x="7460340" y="5615214"/>
            <a:ext cx="4676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14190"/>
                </a:solidFill>
                <a:latin typeface="Fira Sans" panose="020B0604020202020204" pitchFamily="34" charset="0"/>
              </a:rPr>
              <a:t>Ответ: </a:t>
            </a:r>
            <a:r>
              <a:rPr lang="ru-RU" b="0" i="0" dirty="0">
                <a:solidFill>
                  <a:srgbClr val="1B3281"/>
                </a:solidFill>
                <a:effectLst/>
                <a:latin typeface="Open Sans" panose="020B0606030504020204" pitchFamily="34" charset="0"/>
              </a:rPr>
              <a:t>А)</a:t>
            </a:r>
            <a:endParaRPr lang="ru-RU" dirty="0">
              <a:solidFill>
                <a:srgbClr val="1B328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BF2882-E94B-48B7-9DEE-4DB43FBB097A}"/>
              </a:ext>
            </a:extLst>
          </p:cNvPr>
          <p:cNvSpPr txBox="1"/>
          <p:nvPr/>
        </p:nvSpPr>
        <p:spPr>
          <a:xfrm>
            <a:off x="195051" y="113591"/>
            <a:ext cx="118018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Развитие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компетенции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: «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Интерпретация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данных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и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использование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научных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доказательств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для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получения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выводов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»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27F04E-CDED-4A88-B8EE-C2609038CFF7}"/>
              </a:ext>
            </a:extLst>
          </p:cNvPr>
          <p:cNvSpPr txBox="1"/>
          <p:nvPr/>
        </p:nvSpPr>
        <p:spPr>
          <a:xfrm>
            <a:off x="696156" y="924453"/>
            <a:ext cx="6351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u-RU" sz="1800" b="1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Тема: Водоросли (6 класс)</a:t>
            </a:r>
            <a:r>
              <a:rPr lang="ru-RU" dirty="0"/>
              <a:t> </a:t>
            </a:r>
            <a:endParaRPr lang="uk-UA" alt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79FF26-BE63-4062-9EAA-A43289C52C3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7718" y="5246508"/>
            <a:ext cx="470613" cy="6757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E67F4E-390A-4DC2-9D5C-E0E5F0B7F2C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3459" y="5462004"/>
            <a:ext cx="316177" cy="6757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FE2F08-5A2C-4331-9904-1D3CACD4F5CF}"/>
              </a:ext>
            </a:extLst>
          </p:cNvPr>
          <p:cNvSpPr txBox="1"/>
          <p:nvPr/>
        </p:nvSpPr>
        <p:spPr>
          <a:xfrm>
            <a:off x="676695" y="4711009"/>
            <a:ext cx="5484020" cy="1808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каких морях условия для формирования «водорослевых лесов» наиболее благоприятны? Для ответа воспользуйтесь картой.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</a:t>
            </a:r>
            <a: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Белое, Карское, Баренцево моря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Японское, Охотское, </a:t>
            </a:r>
            <a:r>
              <a:rPr lang="ru-RU" sz="1800" dirty="0" err="1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Беренгово</a:t>
            </a:r>
            <a:r>
              <a:rPr lang="ru-RU" sz="18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моря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Каспийское, Черное, Азовское моря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86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9565C37-CC41-4E4B-BA53-5E511DC64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1113054"/>
            <a:ext cx="5328592" cy="3412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FC1AA6-24E7-4724-9575-DBFB2C96927E}"/>
              </a:ext>
            </a:extLst>
          </p:cNvPr>
          <p:cNvSpPr txBox="1"/>
          <p:nvPr/>
        </p:nvSpPr>
        <p:spPr>
          <a:xfrm>
            <a:off x="293391" y="860030"/>
            <a:ext cx="6937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Тема: Бактерии</a:t>
            </a:r>
            <a:r>
              <a:rPr lang="ru-RU" dirty="0">
                <a:solidFill>
                  <a:srgbClr val="1B3281"/>
                </a:solidFill>
              </a:rPr>
              <a:t> </a:t>
            </a:r>
            <a:r>
              <a:rPr lang="ru-RU" sz="1800" b="1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(5 класс)</a:t>
            </a:r>
            <a:r>
              <a:rPr lang="ru-RU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DCBF09-CB44-4332-A576-C2E0D2310863}"/>
              </a:ext>
            </a:extLst>
          </p:cNvPr>
          <p:cNvSpPr txBox="1"/>
          <p:nvPr/>
        </p:nvSpPr>
        <p:spPr>
          <a:xfrm>
            <a:off x="529457" y="4521124"/>
            <a:ext cx="96929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Проанализируйте график скорости размножения молочнокислых бактерий. Какие два из нижеприведенных описаний наиболее точно характеризуют данную зависимость?</a:t>
            </a:r>
            <a:b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</a:br>
            <a: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1) Чем выше температура, тем интенсивнее рост клеток бактерий.</a:t>
            </a:r>
            <a:b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</a:br>
            <a: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2) Для того, чтобы прекратить рост бактериальных клеток, надо нагреть их до 45 градусов.</a:t>
            </a:r>
            <a:b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</a:br>
            <a: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3) Оптимальная температура для размножения клеток в диапазоне от 36 до 38°С.</a:t>
            </a:r>
            <a:b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</a:br>
            <a: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4) Минимальный рост численности бактерий произошел в диапазоне от 30 до 32°С.</a:t>
            </a:r>
            <a:b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</a:br>
            <a: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5) До 32°С количество бактериальных клеток плавно повышается.</a:t>
            </a:r>
            <a:r>
              <a:rPr lang="ru-RU" dirty="0"/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F11C55-CEFB-4858-947E-410570554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40" y="1294276"/>
            <a:ext cx="4876800" cy="30289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6515BE-3EFB-446B-A30E-0E1856CA7459}"/>
              </a:ext>
            </a:extLst>
          </p:cNvPr>
          <p:cNvSpPr txBox="1"/>
          <p:nvPr/>
        </p:nvSpPr>
        <p:spPr>
          <a:xfrm>
            <a:off x="10726449" y="6375077"/>
            <a:ext cx="1440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Ответ: 4, 5.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23A770-14C7-4342-A223-54FAA29E3FB6}"/>
              </a:ext>
            </a:extLst>
          </p:cNvPr>
          <p:cNvSpPr txBox="1"/>
          <p:nvPr/>
        </p:nvSpPr>
        <p:spPr>
          <a:xfrm>
            <a:off x="195051" y="113591"/>
            <a:ext cx="118018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Развитие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компетенции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: «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Интерпретация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данных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и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использование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научных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доказательств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для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получения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выводов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»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E5A724F-788A-4F73-99D5-9DBFE5162D6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041" y="4575134"/>
            <a:ext cx="470613" cy="67575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ACE0792-2C8B-44F1-B47B-272F71A7882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16327" y="6098078"/>
            <a:ext cx="316177" cy="67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39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80F2051-CDC9-4B33-80D6-DCF1C45A8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430" y="330991"/>
            <a:ext cx="5583128" cy="457003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50D2122-3301-4862-A8FE-E38B56E9A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327" y="3358468"/>
            <a:ext cx="6282669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Прочитайте текст «Цикл жизни печеночного сосальщика» и составьте схему в виде рисунка. Обозначьте на</a:t>
            </a:r>
            <a:r>
              <a:rPr lang="ru-RU" sz="1800" dirty="0">
                <a:solidFill>
                  <a:srgbClr val="1B3281"/>
                </a:solidFill>
                <a:latin typeface="Arial" panose="020B0604020202020204" pitchFamily="34" charset="0"/>
              </a:rPr>
              <a:t> </a:t>
            </a:r>
            <a: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рисунке основные стадии жизненного цикла червя.</a:t>
            </a:r>
            <a:b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1C390D-A221-40A9-8552-35E63B17EAD6}"/>
              </a:ext>
            </a:extLst>
          </p:cNvPr>
          <p:cNvSpPr txBox="1"/>
          <p:nvPr/>
        </p:nvSpPr>
        <p:spPr>
          <a:xfrm>
            <a:off x="574077" y="4356215"/>
            <a:ext cx="60987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Возможный ответ: </a:t>
            </a:r>
            <a: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1 – </a:t>
            </a: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</a:rPr>
              <a:t>основной хозяин; </a:t>
            </a:r>
            <a: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2 – взрослый сосальщик</a:t>
            </a: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</a:rPr>
              <a:t>; </a:t>
            </a:r>
            <a: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3 – яйца</a:t>
            </a: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</a:rPr>
              <a:t>; </a:t>
            </a:r>
            <a: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4 – свободноплавающая личинка с ресничками; 5 – новое поколение личинок в теле прудовика</a:t>
            </a: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</a:rPr>
              <a:t>; </a:t>
            </a:r>
            <a: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6 – личинка</a:t>
            </a: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</a:rPr>
              <a:t>; </a:t>
            </a:r>
            <a: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7 – циста.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2E6CEB-D228-413E-BF33-7EBB5027A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01" y="1169566"/>
            <a:ext cx="5982425" cy="22322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DD9C19-EEAE-420B-A9C1-B1B399F48E9E}"/>
              </a:ext>
            </a:extLst>
          </p:cNvPr>
          <p:cNvSpPr txBox="1"/>
          <p:nvPr/>
        </p:nvSpPr>
        <p:spPr>
          <a:xfrm>
            <a:off x="195051" y="113591"/>
            <a:ext cx="118018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Развитие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компетенции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: «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Интерпретация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данных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и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использование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научных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доказательств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для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получения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выводов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»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6">
            <a:extLst>
              <a:ext uri="{FF2B5EF4-FFF2-40B4-BE49-F238E27FC236}">
                <a16:creationId xmlns:a16="http://schemas.microsoft.com/office/drawing/2014/main" id="{8DB52707-3EB6-4711-96A2-A772F1AE5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60" y="703428"/>
            <a:ext cx="5003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sz="1800" b="1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Тема: Тип плоские черви (7 класс)</a:t>
            </a:r>
            <a:r>
              <a:rPr lang="ru-RU" dirty="0"/>
              <a:t> </a:t>
            </a:r>
            <a:endParaRPr lang="uk-UA" alt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34C1EC6-1EE5-4DD1-8A07-D89615F6B8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473" y="3517770"/>
            <a:ext cx="470613" cy="67575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FFB4351-F3E0-4B0A-A1AC-F63C908093B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1690" y="4538607"/>
            <a:ext cx="316177" cy="67575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885CD0F-02BD-4AA1-B0A1-F87B4B6F5D39}"/>
              </a:ext>
            </a:extLst>
          </p:cNvPr>
          <p:cNvSpPr txBox="1"/>
          <p:nvPr/>
        </p:nvSpPr>
        <p:spPr>
          <a:xfrm>
            <a:off x="545086" y="5472978"/>
            <a:ext cx="60976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ru-RU" sz="1800" dirty="0">
                <a:solidFill>
                  <a:srgbClr val="1B328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качестве основного хозяина может выступать человек. Может ли человек заразиться печеночным сосальщиком, съев печень коровы?                         Какие меры профилактики стоит соблюдать? </a:t>
            </a:r>
            <a:r>
              <a:rPr lang="ru-RU" sz="18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Ответ обоснуйте</a:t>
            </a:r>
            <a:r>
              <a:rPr lang="ru-RU" dirty="0"/>
              <a:t>.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88FC86B-9631-4278-8C8F-B9CA8876B6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43" y="5621116"/>
            <a:ext cx="470613" cy="67575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1E5300-9E22-414B-B2EC-6FA80BF3135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18539" y="5565549"/>
            <a:ext cx="316177" cy="67575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D22A62D-976A-4DA5-AE2B-7384F03BE7D6}"/>
              </a:ext>
            </a:extLst>
          </p:cNvPr>
          <p:cNvSpPr txBox="1"/>
          <p:nvPr/>
        </p:nvSpPr>
        <p:spPr>
          <a:xfrm>
            <a:off x="6727527" y="5072550"/>
            <a:ext cx="53750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Нет. Человек заражается, если проглотит цисты сосальщика. </a:t>
            </a:r>
          </a:p>
          <a:p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состоит в фильтрации или кипячении воды, соблюдении правил гигиены, недопустимости мытья фруктов и овощей в воде из прудов, рек.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E172DB-F210-4520-B65E-BE68B8290F8C}"/>
              </a:ext>
            </a:extLst>
          </p:cNvPr>
          <p:cNvSpPr txBox="1"/>
          <p:nvPr/>
        </p:nvSpPr>
        <p:spPr>
          <a:xfrm rot="1745636">
            <a:off x="11287335" y="5549542"/>
            <a:ext cx="821101" cy="369332"/>
          </a:xfrm>
          <a:prstGeom prst="rect">
            <a:avLst/>
          </a:prstGeom>
          <a:noFill/>
          <a:ln w="57150">
            <a:solidFill>
              <a:srgbClr val="DD8501"/>
            </a:solidFill>
          </a:ln>
        </p:spPr>
        <p:txBody>
          <a:bodyPr wrap="square">
            <a:spAutoFit/>
          </a:bodyPr>
          <a:lstStyle/>
          <a:p>
            <a:r>
              <a:rPr lang="uk-UA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Н.О.Я.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30CB4-B215-4CFC-B3B5-2EEA073D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188641"/>
            <a:ext cx="10729192" cy="936104"/>
          </a:xfrm>
        </p:spPr>
        <p:txBody>
          <a:bodyPr/>
          <a:lstStyle/>
          <a:p>
            <a:pPr algn="ctr"/>
            <a:r>
              <a:rPr lang="uk-UA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Рефлексия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1C28C1-3470-4DA4-B330-499C834E8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8" r="9014" b="78647"/>
          <a:stretch/>
        </p:blipFill>
        <p:spPr>
          <a:xfrm>
            <a:off x="266392" y="908721"/>
            <a:ext cx="3257646" cy="1681366"/>
          </a:xfr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3AD301DC-24AC-4B67-9D31-2688D8F2BD06}"/>
              </a:ext>
            </a:extLst>
          </p:cNvPr>
          <p:cNvSpPr txBox="1">
            <a:spLocks/>
          </p:cNvSpPr>
          <p:nvPr/>
        </p:nvSpPr>
        <p:spPr>
          <a:xfrm>
            <a:off x="3524038" y="1734225"/>
            <a:ext cx="7704856" cy="787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>
                <a:solidFill>
                  <a:srgbClr val="1B3281"/>
                </a:solidFill>
                <a:latin typeface="Arial" panose="020B0604020202020204" pitchFamily="34" charset="0"/>
              </a:rPr>
              <a:t>Было интересно, со всем справился</a:t>
            </a:r>
            <a:endParaRPr lang="ru-RU" sz="32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C6EC7429-DC98-432D-95B6-C8937C099623}"/>
              </a:ext>
            </a:extLst>
          </p:cNvPr>
          <p:cNvSpPr txBox="1">
            <a:spLocks/>
          </p:cNvSpPr>
          <p:nvPr/>
        </p:nvSpPr>
        <p:spPr>
          <a:xfrm>
            <a:off x="3509298" y="3259108"/>
            <a:ext cx="8566451" cy="787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>
                <a:solidFill>
                  <a:srgbClr val="1B3281"/>
                </a:solidFill>
                <a:latin typeface="Arial" panose="020B0604020202020204" pitchFamily="34" charset="0"/>
              </a:rPr>
              <a:t>Было интересно, но возникали затруднения</a:t>
            </a:r>
            <a:endParaRPr lang="ru-RU" sz="3200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032C9FB5-9FC1-43FF-8709-CB5CA0ED5F0C}"/>
              </a:ext>
            </a:extLst>
          </p:cNvPr>
          <p:cNvSpPr txBox="1">
            <a:spLocks/>
          </p:cNvSpPr>
          <p:nvPr/>
        </p:nvSpPr>
        <p:spPr>
          <a:xfrm>
            <a:off x="3625550" y="5013176"/>
            <a:ext cx="8566450" cy="787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>
                <a:solidFill>
                  <a:srgbClr val="1B3281"/>
                </a:solidFill>
                <a:latin typeface="Arial" panose="020B0604020202020204" pitchFamily="34" charset="0"/>
              </a:rPr>
              <a:t>Было неинтересно, с заданиями не справился</a:t>
            </a:r>
            <a:endParaRPr lang="ru-RU" sz="3200" dirty="0"/>
          </a:p>
        </p:txBody>
      </p:sp>
      <p:pic>
        <p:nvPicPr>
          <p:cNvPr id="9" name="Объект 4">
            <a:extLst>
              <a:ext uri="{FF2B5EF4-FFF2-40B4-BE49-F238E27FC236}">
                <a16:creationId xmlns:a16="http://schemas.microsoft.com/office/drawing/2014/main" id="{4DF0FF4F-73F4-4270-A5A2-563666C156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8" t="60471" r="9014" b="20766"/>
          <a:stretch/>
        </p:blipFill>
        <p:spPr>
          <a:xfrm>
            <a:off x="266392" y="2826125"/>
            <a:ext cx="3167925" cy="1436720"/>
          </a:xfrm>
          <a:prstGeom prst="rect">
            <a:avLst/>
          </a:prstGeom>
        </p:spPr>
      </p:pic>
      <p:pic>
        <p:nvPicPr>
          <p:cNvPr id="10" name="Объект 4">
            <a:extLst>
              <a:ext uri="{FF2B5EF4-FFF2-40B4-BE49-F238E27FC236}">
                <a16:creationId xmlns:a16="http://schemas.microsoft.com/office/drawing/2014/main" id="{CEB0F38F-0AC9-447C-8CB5-E0671633E1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8" t="40115" r="9014" b="41122"/>
          <a:stretch/>
        </p:blipFill>
        <p:spPr>
          <a:xfrm>
            <a:off x="91325" y="4581128"/>
            <a:ext cx="3534225" cy="160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19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26D9C-E2D4-450F-8AF6-37AC429C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41776" cy="1325563"/>
          </a:xfrm>
        </p:spPr>
        <p:txBody>
          <a:bodyPr>
            <a:normAutofit/>
          </a:bodyPr>
          <a:lstStyle/>
          <a:p>
            <a:r>
              <a:rPr lang="uk-UA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Интересные</a:t>
            </a: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ссылки</a:t>
            </a: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: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6FD71E-7618-4C8B-AB6F-C49DC96F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44" y="1484784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Материалы по естественнонаучной грамотности: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http://www.centeroko.ru/pisa18/pisa2018_sl.html</a:t>
            </a:r>
            <a:endParaRPr lang="ru-RU" sz="2200" b="0" i="0" dirty="0">
              <a:solidFill>
                <a:srgbClr val="1B328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Открытый банк заданий ФИПИ по естественнонаучной грамотности: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2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2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http://fipi.ru/otkrytyy-bank-zadaniy-dlya-otsenki-yestestvennonauchnoygramotnosti</a:t>
            </a:r>
            <a:endParaRPr lang="ru-RU" sz="2200" b="0" i="0" dirty="0">
              <a:solidFill>
                <a:srgbClr val="1B328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РЭШ. Электронный банк заданий для оценки функциональной грамотности: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2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https://resh.edu.ru/</a:t>
            </a:r>
            <a:r>
              <a:rPr lang="ru-RU" sz="22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Сдам ГИА. Решу ВПР: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2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2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https://vpr.sdamgia.ru/</a:t>
            </a:r>
            <a:r>
              <a:rPr lang="ru-RU" sz="22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4119C4-669C-4504-A11A-37448E00A0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8328" y="1268760"/>
            <a:ext cx="1513384" cy="18773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012BFC-8FE6-4D41-8103-13D33B8EA5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6449" y="365125"/>
            <a:ext cx="6323809" cy="10380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FAD0ACA-10A8-44FC-949A-0A5F7520B0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4543" y="4149165"/>
            <a:ext cx="3047619" cy="13142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D4BA2AD-B35B-4DE3-B6A4-78CFB94ADEE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76376"/>
          <a:stretch/>
        </p:blipFill>
        <p:spPr>
          <a:xfrm>
            <a:off x="3503712" y="5572498"/>
            <a:ext cx="1570447" cy="12095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EF9412E-6A7E-46AF-81D1-C66476E9B5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4159" y="5628229"/>
            <a:ext cx="5019048" cy="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4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9D43F-A9D3-46DB-BEC8-037E89FD1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63675"/>
          </a:xfrm>
        </p:spPr>
        <p:txBody>
          <a:bodyPr>
            <a:normAutofit/>
          </a:bodyPr>
          <a:lstStyle/>
          <a:p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Цель: 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+mn-lt"/>
              </a:rPr>
              <a:t>трансляция опыта по формированию естественно-научной грамотности (ЕНГ).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19E793-C385-46D8-ACFE-9260660AB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2816"/>
            <a:ext cx="10730408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</a:p>
          <a:p>
            <a:r>
              <a:rPr lang="ru-RU" sz="2800" b="0" i="0" dirty="0">
                <a:solidFill>
                  <a:srgbClr val="000000"/>
                </a:solidFill>
                <a:effectLst/>
                <a:latin typeface="+mn-lt"/>
              </a:rPr>
              <a:t>Проанализировать понятия «естественно-научная грамотность», «компетенции», выявить причины невысоких результатов сравнительных международных исследований.</a:t>
            </a:r>
          </a:p>
          <a:p>
            <a:r>
              <a:rPr lang="ru-RU" dirty="0"/>
              <a:t>Выявить связь ЕНГ и требования ФГОС ООО к результатам освоения основных образовательных программ.</a:t>
            </a:r>
          </a:p>
          <a:p>
            <a:r>
              <a:rPr lang="ru-RU" dirty="0"/>
              <a:t>Рассмотреть формирование ЕНГ на примерах заданий разного уровня сложностей, направленных на развитие компетенций. </a:t>
            </a:r>
          </a:p>
        </p:txBody>
      </p:sp>
    </p:spTree>
    <p:extLst>
      <p:ext uri="{BB962C8B-B14F-4D97-AF65-F5344CB8AC3E}">
        <p14:creationId xmlns:p14="http://schemas.microsoft.com/office/powerpoint/2010/main" val="385095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4437" y="310828"/>
            <a:ext cx="101527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Стратегическая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войти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10 </a:t>
            </a:r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лучших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стран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 </a:t>
            </a:r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качеству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общего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образования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BB52D-9294-400A-A21E-052662BCF059}"/>
              </a:ext>
            </a:extLst>
          </p:cNvPr>
          <p:cNvSpPr txBox="1"/>
          <p:nvPr/>
        </p:nvSpPr>
        <p:spPr>
          <a:xfrm>
            <a:off x="874134" y="1300837"/>
            <a:ext cx="109825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92567"/>
                </a:solidFill>
                <a:latin typeface="Arial" panose="020B0604020202020204" pitchFamily="34" charset="0"/>
              </a:rPr>
              <a:t>Указ Президента РФ от 21 июля 2020 г. N 474</a:t>
            </a:r>
            <a:br>
              <a:rPr lang="ru-RU" sz="2000" b="1" dirty="0">
                <a:solidFill>
                  <a:srgbClr val="092567"/>
                </a:solidFill>
                <a:latin typeface="Arial" panose="020B0604020202020204" pitchFamily="34" charset="0"/>
              </a:rPr>
            </a:br>
            <a:r>
              <a:rPr lang="ru-RU" sz="2000" b="1" dirty="0">
                <a:solidFill>
                  <a:srgbClr val="092567"/>
                </a:solidFill>
                <a:latin typeface="Arial" panose="020B0604020202020204" pitchFamily="34" charset="0"/>
              </a:rPr>
              <a:t>"О национальных целях развития Российской Федерации на период до 2030 года"</a:t>
            </a:r>
            <a:r>
              <a:rPr lang="ru-RU" sz="2000" dirty="0"/>
              <a:t>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2A27F-C4CC-468E-91DD-B7DCFE657875}"/>
              </a:ext>
            </a:extLst>
          </p:cNvPr>
          <p:cNvSpPr txBox="1"/>
          <p:nvPr/>
        </p:nvSpPr>
        <p:spPr>
          <a:xfrm>
            <a:off x="773294" y="2033122"/>
            <a:ext cx="532270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92567"/>
                </a:solidFill>
                <a:latin typeface="Arial" panose="020B0604020202020204" pitchFamily="34" charset="0"/>
              </a:rPr>
              <a:t>1. Определить следующие национальные цели</a:t>
            </a:r>
            <a:br>
              <a:rPr lang="ru-RU" sz="2000" dirty="0">
                <a:solidFill>
                  <a:srgbClr val="092567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092567"/>
                </a:solidFill>
                <a:latin typeface="Arial" panose="020B0604020202020204" pitchFamily="34" charset="0"/>
              </a:rPr>
              <a:t>развития Российской Федерации (далее -</a:t>
            </a:r>
            <a:br>
              <a:rPr lang="ru-RU" sz="2000" dirty="0">
                <a:solidFill>
                  <a:srgbClr val="092567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092567"/>
                </a:solidFill>
                <a:latin typeface="Arial" panose="020B0604020202020204" pitchFamily="34" charset="0"/>
              </a:rPr>
              <a:t>национальные цели) на период до 2030 года:</a:t>
            </a:r>
            <a:br>
              <a:rPr lang="ru-RU" sz="2000" dirty="0">
                <a:solidFill>
                  <a:srgbClr val="092567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092567"/>
                </a:solidFill>
                <a:latin typeface="Arial" panose="020B0604020202020204" pitchFamily="34" charset="0"/>
              </a:rPr>
              <a:t>а) сохранение населения, здоровье и</a:t>
            </a:r>
            <a:br>
              <a:rPr lang="ru-RU" sz="2000" dirty="0">
                <a:solidFill>
                  <a:srgbClr val="092567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092567"/>
                </a:solidFill>
                <a:latin typeface="Arial" panose="020B0604020202020204" pitchFamily="34" charset="0"/>
              </a:rPr>
              <a:t>благополучие людей;</a:t>
            </a:r>
            <a:br>
              <a:rPr lang="ru-RU" sz="2000" dirty="0">
                <a:solidFill>
                  <a:srgbClr val="092567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092567"/>
                </a:solidFill>
                <a:latin typeface="Arial" panose="020B0604020202020204" pitchFamily="34" charset="0"/>
              </a:rPr>
              <a:t>б)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возможности для самореализации и развития талантов;</a:t>
            </a:r>
            <a:b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092567"/>
                </a:solidFill>
                <a:latin typeface="Arial" panose="020B0604020202020204" pitchFamily="34" charset="0"/>
              </a:rPr>
              <a:t>в) комфортная и безопасная среда для жизни;</a:t>
            </a:r>
            <a:br>
              <a:rPr lang="ru-RU" sz="2000" dirty="0">
                <a:solidFill>
                  <a:srgbClr val="092567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092567"/>
                </a:solidFill>
                <a:latin typeface="Arial" panose="020B0604020202020204" pitchFamily="34" charset="0"/>
              </a:rPr>
              <a:t>г) достойный, эффективный труд и успешное</a:t>
            </a:r>
            <a:br>
              <a:rPr lang="ru-RU" sz="2000" dirty="0">
                <a:solidFill>
                  <a:srgbClr val="092567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092567"/>
                </a:solidFill>
                <a:latin typeface="Arial" panose="020B0604020202020204" pitchFamily="34" charset="0"/>
              </a:rPr>
              <a:t>предпринимательство;</a:t>
            </a:r>
            <a:br>
              <a:rPr lang="ru-RU" sz="2000" dirty="0">
                <a:solidFill>
                  <a:srgbClr val="092567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092567"/>
                </a:solidFill>
                <a:latin typeface="Arial" panose="020B0604020202020204" pitchFamily="34" charset="0"/>
              </a:rPr>
              <a:t>д) цифровая трансформация.</a:t>
            </a:r>
            <a:r>
              <a:rPr lang="ru-RU" sz="2000" dirty="0"/>
              <a:t>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3396D-5F96-47E6-80A5-DDE40D69536B}"/>
              </a:ext>
            </a:extLst>
          </p:cNvPr>
          <p:cNvSpPr txBox="1"/>
          <p:nvPr/>
        </p:nvSpPr>
        <p:spPr>
          <a:xfrm>
            <a:off x="6477238" y="2033122"/>
            <a:ext cx="516337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92567"/>
                </a:solidFill>
                <a:latin typeface="Arial" panose="020B0604020202020204" pitchFamily="34" charset="0"/>
              </a:rPr>
              <a:t>2. Установить следующие целевые показатели,</a:t>
            </a:r>
            <a:br>
              <a:rPr lang="ru-RU" sz="2000" dirty="0">
                <a:solidFill>
                  <a:srgbClr val="092567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092567"/>
                </a:solidFill>
                <a:latin typeface="Arial" panose="020B0604020202020204" pitchFamily="34" charset="0"/>
              </a:rPr>
              <a:t>характеризующие достижение национальных целей к 2030 году:</a:t>
            </a:r>
            <a:br>
              <a:rPr lang="ru-RU" sz="2000" dirty="0">
                <a:solidFill>
                  <a:srgbClr val="092567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092567"/>
                </a:solidFill>
                <a:latin typeface="Arial" panose="020B0604020202020204" pitchFamily="34" charset="0"/>
              </a:rPr>
              <a:t>б) в рамках национальной цели "Возможности</a:t>
            </a:r>
            <a:br>
              <a:rPr lang="ru-RU" sz="2000" dirty="0">
                <a:solidFill>
                  <a:srgbClr val="092567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092567"/>
                </a:solidFill>
                <a:latin typeface="Arial" panose="020B0604020202020204" pitchFamily="34" charset="0"/>
              </a:rPr>
              <a:t>для самореализации и развития талантов":</a:t>
            </a:r>
            <a:br>
              <a:rPr lang="ru-RU" sz="2000" dirty="0">
                <a:solidFill>
                  <a:srgbClr val="092567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вхождение Российской Федерации в число десяти ведущих стран мира по качеству общего образования.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5360" y="260648"/>
            <a:ext cx="116885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Международные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сопоставительные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исследования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качества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образования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области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естественно-научного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образования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98989A-115E-48C1-B3BE-1D515ADA9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43" y="1916832"/>
            <a:ext cx="3328857" cy="16789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A5DA1CE-A7C2-48E8-89B2-AB66F6106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3595734"/>
            <a:ext cx="3445090" cy="2015265"/>
          </a:xfrm>
          <a:prstGeom prst="rect">
            <a:avLst/>
          </a:prstGeom>
        </p:spPr>
      </p:pic>
      <p:graphicFrame>
        <p:nvGraphicFramePr>
          <p:cNvPr id="10" name="Таблица 4">
            <a:extLst>
              <a:ext uri="{FF2B5EF4-FFF2-40B4-BE49-F238E27FC236}">
                <a16:creationId xmlns:a16="http://schemas.microsoft.com/office/drawing/2014/main" id="{8AD659D2-02F2-47F0-87A2-D82787FB67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098957"/>
              </p:ext>
            </p:extLst>
          </p:nvPr>
        </p:nvGraphicFramePr>
        <p:xfrm>
          <a:off x="3814987" y="1484784"/>
          <a:ext cx="8136904" cy="34747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3849083339"/>
                    </a:ext>
                  </a:extLst>
                </a:gridCol>
                <a:gridCol w="2258902">
                  <a:extLst>
                    <a:ext uri="{9D8B030D-6E8A-4147-A177-3AD203B41FA5}">
                      <a16:colId xmlns:a16="http://schemas.microsoft.com/office/drawing/2014/main" val="1867965596"/>
                    </a:ext>
                  </a:extLst>
                </a:gridCol>
                <a:gridCol w="1557522">
                  <a:extLst>
                    <a:ext uri="{9D8B030D-6E8A-4147-A177-3AD203B41FA5}">
                      <a16:colId xmlns:a16="http://schemas.microsoft.com/office/drawing/2014/main" val="3580129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1B3281"/>
                          </a:solidFill>
                        </a:rPr>
                        <a:t>Позиция РФ в рейтинге стран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1B3281"/>
                          </a:solidFill>
                        </a:rPr>
                        <a:t>Средний балл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54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92567"/>
                          </a:solidFill>
                          <a:effectLst/>
                        </a:rPr>
                        <a:t>TIMSS-2019</a:t>
                      </a:r>
                      <a:r>
                        <a:rPr lang="ru-RU" sz="2400" b="0" dirty="0">
                          <a:solidFill>
                            <a:srgbClr val="092567"/>
                          </a:solidFill>
                          <a:effectLst/>
                        </a:rPr>
                        <a:t>, естествознание, 4 классы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/>
                        <a:t>567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711097"/>
                  </a:ext>
                </a:extLst>
              </a:tr>
              <a:tr h="285631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92567"/>
                          </a:solidFill>
                          <a:effectLst/>
                        </a:rPr>
                        <a:t>TIMSS</a:t>
                      </a:r>
                      <a:r>
                        <a:rPr lang="en-US" sz="2800" b="1" dirty="0">
                          <a:solidFill>
                            <a:srgbClr val="092567"/>
                          </a:solidFill>
                          <a:effectLst/>
                        </a:rPr>
                        <a:t>-2019</a:t>
                      </a:r>
                      <a:r>
                        <a:rPr lang="ru-RU" sz="2400" b="0" dirty="0">
                          <a:solidFill>
                            <a:srgbClr val="092567"/>
                          </a:solidFill>
                          <a:effectLst/>
                        </a:rPr>
                        <a:t>, естествознание, 8 классы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/>
                        <a:t>543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348535"/>
                  </a:ext>
                </a:extLst>
              </a:tr>
              <a:tr h="285631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1B3281"/>
                          </a:solidFill>
                        </a:rPr>
                        <a:t>PISA-2018</a:t>
                      </a:r>
                      <a:r>
                        <a:rPr lang="ru-RU" sz="2400" dirty="0">
                          <a:solidFill>
                            <a:srgbClr val="1B3281"/>
                          </a:solidFill>
                        </a:rPr>
                        <a:t>, естественно-научная грамотность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/>
                        <a:t>478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25945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A958DCF-6EB0-447E-BD94-56C9EAD19455}"/>
              </a:ext>
            </a:extLst>
          </p:cNvPr>
          <p:cNvSpPr txBox="1"/>
          <p:nvPr/>
        </p:nvSpPr>
        <p:spPr>
          <a:xfrm>
            <a:off x="335360" y="5540532"/>
            <a:ext cx="115666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</a:t>
            </a:r>
            <a:r>
              <a:rPr lang="ru-RU" sz="2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 – как минимум удержать предметные результаты (удержать</a:t>
            </a:r>
            <a:r>
              <a:rPr lang="ru-RU" sz="2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позиции в TIMSS!) и усилить работу по формированию естественно-научной грамотности (поднять результаты в PISA!)</a:t>
            </a:r>
            <a:endParaRPr lang="ru-RU" sz="2400" i="1" dirty="0"/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551384" y="188640"/>
            <a:ext cx="11377264" cy="108012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10000"/>
              </a:lnSpc>
              <a:buFont typeface="Georgia" pitchFamily="18" charset="0"/>
              <a:buNone/>
            </a:pPr>
            <a:r>
              <a:rPr lang="ru-RU" sz="18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ru-RU" sz="26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	Естественно-научная грамотность </a:t>
            </a:r>
            <a:r>
              <a:rPr lang="ru-RU" sz="2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– это 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естественно-научными идеями.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D60829-1E04-4FB4-9C20-78B40C629561}"/>
              </a:ext>
            </a:extLst>
          </p:cNvPr>
          <p:cNvSpPr txBox="1"/>
          <p:nvPr/>
        </p:nvSpPr>
        <p:spPr>
          <a:xfrm>
            <a:off x="5745565" y="5773819"/>
            <a:ext cx="620485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Компетенции ЕНГ в связке формируются при</a:t>
            </a:r>
            <a:br>
              <a:rPr lang="ru-RU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изучении всех предметов естественно-научного цикла!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BDE28348-4039-4BF9-8DB4-F69DCBA6E7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0284772"/>
              </p:ext>
            </p:extLst>
          </p:nvPr>
        </p:nvGraphicFramePr>
        <p:xfrm>
          <a:off x="736034" y="719666"/>
          <a:ext cx="1119261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40704" y="357166"/>
            <a:ext cx="124327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i="0" dirty="0">
                <a:solidFill>
                  <a:srgbClr val="0072BC"/>
                </a:solidFill>
                <a:effectLst/>
                <a:latin typeface="Arial" panose="020B0604020202020204" pitchFamily="34" charset="0"/>
              </a:rPr>
              <a:t>Естественно-научная грамотность и требования ФГОС ООО к результатам освоения основных образовательных программ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24E203E-A9C0-484D-9995-7FAA6CC00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72" y="1358643"/>
            <a:ext cx="6063827" cy="386566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B4D656-7D1E-4449-95AF-58EC4041C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603" y="1358643"/>
            <a:ext cx="2528486" cy="41909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6B9139-341A-4D76-A444-AC71873091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29" r="-388"/>
          <a:stretch/>
        </p:blipFill>
        <p:spPr>
          <a:xfrm>
            <a:off x="8653293" y="1358643"/>
            <a:ext cx="3538707" cy="3915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5D9DCB-2D81-446A-A6A2-5ADF632F09B3}"/>
              </a:ext>
            </a:extLst>
          </p:cNvPr>
          <p:cNvSpPr txBox="1"/>
          <p:nvPr/>
        </p:nvSpPr>
        <p:spPr>
          <a:xfrm>
            <a:off x="22572" y="5657671"/>
            <a:ext cx="119780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компетенции ЕНГ полностью пересекаются с</a:t>
            </a:r>
            <a:br>
              <a:rPr lang="ru-RU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требованиями ФГОС ООО к предметным, метапредметным и личностным</a:t>
            </a:r>
            <a:br>
              <a:rPr lang="ru-RU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результатам. </a:t>
            </a:r>
            <a:endParaRPr lang="ru-RU" sz="2000" b="1" i="1" dirty="0"/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9B3AB-1E7A-41E8-A29D-78A48147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968"/>
            <a:ext cx="10515600" cy="83162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Компетенция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: «</a:t>
            </a:r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Научное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объяснение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явлений»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A873DF-A058-432F-9DFF-67AD8B6F0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5373216"/>
            <a:ext cx="9865096" cy="118434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300" b="0" i="0" dirty="0">
                <a:solidFill>
                  <a:srgbClr val="1B3281"/>
                </a:solidFill>
                <a:effectLst/>
                <a:latin typeface="Arial" panose="020B0604020202020204" pitchFamily="34" charset="0"/>
              </a:rPr>
              <a:t>В основе развития компетенции «Научное объяснение явлений» лежат знания о научных методах исследования, о приборах и инструментах, используемых в наблюдениях и экспериментальных работах.</a:t>
            </a:r>
            <a:r>
              <a:rPr lang="ru-RU" sz="2300" dirty="0"/>
              <a:t>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4D42DB-ECEE-45BD-93F3-1A6AFEB30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63"/>
          <a:stretch/>
        </p:blipFill>
        <p:spPr>
          <a:xfrm>
            <a:off x="1080276" y="858541"/>
            <a:ext cx="10491054" cy="4464496"/>
          </a:xfrm>
          <a:prstGeom prst="rect">
            <a:avLst/>
          </a:prstGeom>
        </p:spPr>
      </p:pic>
      <p:sp>
        <p:nvSpPr>
          <p:cNvPr id="4" name="AutoShape 2" descr="Галочка. популярный. ">
            <a:extLst>
              <a:ext uri="{FF2B5EF4-FFF2-40B4-BE49-F238E27FC236}">
                <a16:creationId xmlns:a16="http://schemas.microsoft.com/office/drawing/2014/main" id="{44A6E81E-F23C-45F4-8F2E-B47ECFFD1C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CEDD98-20F8-46D5-BF66-4FBEB23285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361012"/>
            <a:ext cx="957021" cy="109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34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840DE-4F38-47E4-81A3-357698B2B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336771"/>
            <a:ext cx="10538387" cy="495826"/>
          </a:xfrm>
        </p:spPr>
        <p:txBody>
          <a:bodyPr>
            <a:normAutofit/>
          </a:bodyPr>
          <a:lstStyle/>
          <a:p>
            <a:r>
              <a:rPr lang="ru-RU" sz="2000" b="1" i="0" dirty="0">
                <a:solidFill>
                  <a:srgbClr val="0072BC"/>
                </a:solidFill>
                <a:effectLst/>
                <a:latin typeface="Arial" panose="020B0604020202020204" pitchFamily="34" charset="0"/>
              </a:rPr>
              <a:t>Примеры биологических явлений и процессов</a:t>
            </a:r>
            <a:r>
              <a:rPr lang="ru-RU" sz="2000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191A9A-ECE8-40AC-AB9A-096CAD4A1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12" y="1772816"/>
            <a:ext cx="10275575" cy="4864765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3B1ADD8E-F1A1-49C7-94F4-D360FAD39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26" y="980728"/>
            <a:ext cx="11101197" cy="10801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b="0" i="0" dirty="0">
                <a:effectLst/>
                <a:latin typeface="Arial" panose="020B0604020202020204" pitchFamily="34" charset="0"/>
              </a:rPr>
              <a:t>Биологические явления - это природные явления биологического происхождения. В более широком смысле - это вообще все процессы, происходящие с живыми организмами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584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4406</TotalTime>
  <Words>1662</Words>
  <Application>Microsoft Office PowerPoint</Application>
  <PresentationFormat>Широкоэкранный</PresentationFormat>
  <Paragraphs>123</Paragraphs>
  <Slides>24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Fira Sans</vt:lpstr>
      <vt:lpstr>Georgia</vt:lpstr>
      <vt:lpstr>Open Sans</vt:lpstr>
      <vt:lpstr>Times New Roman</vt:lpstr>
      <vt:lpstr>Office Theme</vt:lpstr>
      <vt:lpstr>Точечный рисунок</vt:lpstr>
      <vt:lpstr>Точечный рисунок BMP</vt:lpstr>
      <vt:lpstr>Мастер-класс  «Формирование естественно-научной грамотности на уроках биологии»</vt:lpstr>
      <vt:lpstr>«Функционально грамотный человек 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 А.А. Леонтьев  </vt:lpstr>
      <vt:lpstr>Цель: трансляция опыта по формированию естественно-научной грамотности (ЕНГ).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Компетенция: «Научное объяснение явлений»</vt:lpstr>
      <vt:lpstr>Примеры биологических явлений и процессов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Компетенция: «Интерпретация данных и использование научных доказательств для получения выводов»</vt:lpstr>
      <vt:lpstr>Презентация PowerPoint</vt:lpstr>
      <vt:lpstr>Презентация PowerPoint</vt:lpstr>
      <vt:lpstr>Презентация PowerPoint</vt:lpstr>
      <vt:lpstr>Рефлексия</vt:lpstr>
      <vt:lpstr>Интересные ссылки: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Вегетативное размножение растений</dc:title>
  <dc:subject>Вегетативное размножение растений</dc:subject>
  <dc:creator>www.ppt4school.ru</dc:creator>
  <cp:keywords>презентации по биологии</cp:keywords>
  <dc:description>презентации по биологии</dc:description>
  <cp:lastModifiedBy>luiza gudaeva</cp:lastModifiedBy>
  <cp:revision>195</cp:revision>
  <dcterms:created xsi:type="dcterms:W3CDTF">2009-05-24T07:15:35Z</dcterms:created>
  <dcterms:modified xsi:type="dcterms:W3CDTF">2023-01-10T19:18:58Z</dcterms:modified>
</cp:coreProperties>
</file>